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90" r:id="rId2"/>
    <p:sldId id="530" r:id="rId3"/>
    <p:sldId id="344" r:id="rId4"/>
    <p:sldId id="346" r:id="rId5"/>
    <p:sldId id="289" r:id="rId6"/>
    <p:sldId id="505" r:id="rId7"/>
    <p:sldId id="348" r:id="rId8"/>
    <p:sldId id="349" r:id="rId9"/>
    <p:sldId id="377" r:id="rId10"/>
    <p:sldId id="376" r:id="rId11"/>
    <p:sldId id="515" r:id="rId12"/>
    <p:sldId id="464" r:id="rId13"/>
    <p:sldId id="513" r:id="rId14"/>
    <p:sldId id="373" r:id="rId15"/>
    <p:sldId id="516" r:id="rId16"/>
    <p:sldId id="500" r:id="rId17"/>
    <p:sldId id="495" r:id="rId18"/>
    <p:sldId id="496" r:id="rId19"/>
    <p:sldId id="498" r:id="rId20"/>
    <p:sldId id="499" r:id="rId21"/>
    <p:sldId id="502" r:id="rId22"/>
    <p:sldId id="517" r:id="rId23"/>
    <p:sldId id="350" r:id="rId24"/>
    <p:sldId id="479" r:id="rId25"/>
    <p:sldId id="337" r:id="rId26"/>
    <p:sldId id="466" r:id="rId27"/>
    <p:sldId id="358" r:id="rId28"/>
    <p:sldId id="362" r:id="rId29"/>
    <p:sldId id="356" r:id="rId30"/>
    <p:sldId id="511" r:id="rId31"/>
    <p:sldId id="452" r:id="rId32"/>
    <p:sldId id="478" r:id="rId33"/>
    <p:sldId id="489" r:id="rId34"/>
    <p:sldId id="391" r:id="rId35"/>
    <p:sldId id="470" r:id="rId36"/>
    <p:sldId id="469" r:id="rId37"/>
    <p:sldId id="514" r:id="rId38"/>
    <p:sldId id="432" r:id="rId39"/>
    <p:sldId id="365" r:id="rId40"/>
    <p:sldId id="367" r:id="rId41"/>
    <p:sldId id="280" r:id="rId42"/>
    <p:sldId id="471" r:id="rId43"/>
    <p:sldId id="282" r:id="rId44"/>
    <p:sldId id="427" r:id="rId45"/>
    <p:sldId id="467" r:id="rId46"/>
    <p:sldId id="512" r:id="rId47"/>
    <p:sldId id="342" r:id="rId48"/>
    <p:sldId id="521" r:id="rId49"/>
    <p:sldId id="400" r:id="rId50"/>
    <p:sldId id="420" r:id="rId51"/>
    <p:sldId id="401" r:id="rId52"/>
    <p:sldId id="414" r:id="rId53"/>
    <p:sldId id="416" r:id="rId54"/>
    <p:sldId id="503" r:id="rId55"/>
    <p:sldId id="522" r:id="rId56"/>
    <p:sldId id="523" r:id="rId57"/>
    <p:sldId id="524" r:id="rId58"/>
    <p:sldId id="525" r:id="rId59"/>
    <p:sldId id="526" r:id="rId60"/>
    <p:sldId id="527" r:id="rId61"/>
    <p:sldId id="529" r:id="rId62"/>
    <p:sldId id="528" r:id="rId63"/>
    <p:sldId id="335" r:id="rId64"/>
    <p:sldId id="435" r:id="rId6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E2C1FEB-5A20-4A2F-94E1-13122C06AC77}">
          <p14:sldIdLst>
            <p14:sldId id="290"/>
            <p14:sldId id="530"/>
            <p14:sldId id="344"/>
            <p14:sldId id="346"/>
            <p14:sldId id="289"/>
            <p14:sldId id="505"/>
            <p14:sldId id="348"/>
            <p14:sldId id="349"/>
            <p14:sldId id="377"/>
            <p14:sldId id="376"/>
            <p14:sldId id="515"/>
            <p14:sldId id="464"/>
            <p14:sldId id="513"/>
            <p14:sldId id="373"/>
            <p14:sldId id="516"/>
            <p14:sldId id="500"/>
            <p14:sldId id="495"/>
            <p14:sldId id="496"/>
            <p14:sldId id="498"/>
            <p14:sldId id="499"/>
            <p14:sldId id="502"/>
            <p14:sldId id="517"/>
            <p14:sldId id="350"/>
            <p14:sldId id="479"/>
            <p14:sldId id="337"/>
            <p14:sldId id="466"/>
            <p14:sldId id="358"/>
            <p14:sldId id="362"/>
            <p14:sldId id="356"/>
          </p14:sldIdLst>
        </p14:section>
        <p14:section name="Sección sin título" id="{A869DA80-EDEE-4751-BD1B-C1994AAAD98F}">
          <p14:sldIdLst>
            <p14:sldId id="511"/>
            <p14:sldId id="452"/>
            <p14:sldId id="478"/>
            <p14:sldId id="489"/>
            <p14:sldId id="391"/>
            <p14:sldId id="470"/>
            <p14:sldId id="469"/>
            <p14:sldId id="514"/>
            <p14:sldId id="432"/>
            <p14:sldId id="365"/>
            <p14:sldId id="367"/>
            <p14:sldId id="280"/>
            <p14:sldId id="471"/>
            <p14:sldId id="282"/>
            <p14:sldId id="427"/>
            <p14:sldId id="467"/>
            <p14:sldId id="512"/>
            <p14:sldId id="342"/>
            <p14:sldId id="521"/>
            <p14:sldId id="400"/>
            <p14:sldId id="420"/>
            <p14:sldId id="401"/>
            <p14:sldId id="414"/>
            <p14:sldId id="416"/>
            <p14:sldId id="503"/>
            <p14:sldId id="522"/>
            <p14:sldId id="523"/>
            <p14:sldId id="524"/>
            <p14:sldId id="525"/>
            <p14:sldId id="526"/>
            <p14:sldId id="527"/>
            <p14:sldId id="529"/>
            <p14:sldId id="528"/>
            <p14:sldId id="335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36" autoAdjust="0"/>
    <p:restoredTop sz="85141" autoAdjust="0"/>
  </p:normalViewPr>
  <p:slideViewPr>
    <p:cSldViewPr snapToGrid="0">
      <p:cViewPr varScale="1">
        <p:scale>
          <a:sx n="62" d="100"/>
          <a:sy n="62" d="100"/>
        </p:scale>
        <p:origin x="1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F3DB0-35A8-43D8-B10A-D204F00611EE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D46BE-79F6-429C-8680-7675570AB8F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88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14043" y="4343043"/>
            <a:ext cx="5024518" cy="4110840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6065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/>
          <p:nvPr/>
        </p:nvSpPr>
        <p:spPr>
          <a:xfrm>
            <a:off x="3886200" y="8686077"/>
            <a:ext cx="2967118" cy="45288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57F5BC-C3AB-4C7B-8983-9C96EA93AD5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7671" algn="l"/>
                  <a:tab pos="896934" algn="l"/>
                  <a:tab pos="1346197" algn="l"/>
                  <a:tab pos="1795460" algn="l"/>
                  <a:tab pos="2244723" algn="l"/>
                  <a:tab pos="2693986" algn="l"/>
                  <a:tab pos="3143250" algn="l"/>
                  <a:tab pos="3592513" algn="l"/>
                  <a:tab pos="4041776" algn="l"/>
                  <a:tab pos="4491039" algn="l"/>
                  <a:tab pos="4940302" algn="l"/>
                  <a:tab pos="5389565" algn="l"/>
                  <a:tab pos="5838828" algn="l"/>
                  <a:tab pos="6288091" algn="l"/>
                  <a:tab pos="6737354" algn="l"/>
                  <a:tab pos="7186617" algn="l"/>
                  <a:tab pos="7635870" algn="l"/>
                  <a:tab pos="8085133" algn="l"/>
                  <a:tab pos="8534396" algn="l"/>
                  <a:tab pos="8983659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Text Box 1"/>
          <p:cNvSpPr txBox="1"/>
          <p:nvPr/>
        </p:nvSpPr>
        <p:spPr>
          <a:xfrm>
            <a:off x="3886200" y="8686800"/>
            <a:ext cx="2970208" cy="455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13C9AE-3025-4B15-AB2A-86B565F73A9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7671" algn="l"/>
                  <a:tab pos="896934" algn="l"/>
                  <a:tab pos="1346197" algn="l"/>
                  <a:tab pos="1795460" algn="l"/>
                  <a:tab pos="2244723" algn="l"/>
                  <a:tab pos="2693986" algn="l"/>
                  <a:tab pos="3143250" algn="l"/>
                  <a:tab pos="3592513" algn="l"/>
                  <a:tab pos="4041776" algn="l"/>
                  <a:tab pos="4491039" algn="l"/>
                  <a:tab pos="4940302" algn="l"/>
                  <a:tab pos="5389565" algn="l"/>
                  <a:tab pos="5838828" algn="l"/>
                  <a:tab pos="6288091" algn="l"/>
                  <a:tab pos="6737354" algn="l"/>
                  <a:tab pos="7186617" algn="l"/>
                  <a:tab pos="7635870" algn="l"/>
                  <a:tab pos="8085133" algn="l"/>
                  <a:tab pos="8534396" algn="l"/>
                  <a:tab pos="8983659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4" name="Text Box 2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7608" cy="4114800"/>
          </a:xfrm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3886200" y="8686800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F241AF-C421-4AE0-80EF-CDFAD0F62B4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Forma libre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7FCF53-97B8-4B47-8E01-FC495620FF8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4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14043" y="4343043"/>
            <a:ext cx="5024518" cy="4110840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994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14043" y="4343043"/>
            <a:ext cx="5024518" cy="4110840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/>
              <a:t>FINALMENTE, EN ESTE MOMENTO SOY EL RESPONSIBLE DE LA PARTICIPACIÓN DE NUESTRO GRUPO EN EL PROYECTO EUROPEO METRORADON, EN EL CUAL COLABORAN LOS PRINCPALES AGENTES METROLOGICOS DE EUROPA. </a:t>
            </a:r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7" charset="-128"/>
              </a:defRPr>
            </a:lvl9pPr>
          </a:lstStyle>
          <a:p>
            <a:fld id="{AA10CD49-59B2-49E4-ACBA-74CBCB2F9AF6}" type="slidenum">
              <a:rPr lang="en-GB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4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14043" y="4343043"/>
            <a:ext cx="5024518" cy="4110840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54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BD603D-AB8C-4BD9-A883-E3B7DA6E77CD}" type="slidenum">
              <a:rPr lang="en-GB" altLang="es-ES"/>
              <a:pPr>
                <a:spcBef>
                  <a:spcPct val="0"/>
                </a:spcBef>
              </a:pPr>
              <a:t>17</a:t>
            </a:fld>
            <a:endParaRPr lang="en-GB" altLang="es-ES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35975BCE-8778-4208-9C02-FF8FCC36D656}" type="slidenum">
              <a:rPr lang="en-GB" altLang="es-ES"/>
              <a:pPr algn="r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GB" altLang="es-ES"/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ES" sz="2400">
              <a:solidFill>
                <a:schemeClr val="bg1"/>
              </a:solidFill>
            </a:endParaRP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469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6A4D59-94FE-4E9F-B66C-CF10BF2D66D5}" type="slidenum">
              <a:rPr lang="en-GB" altLang="es-ES"/>
              <a:pPr>
                <a:spcBef>
                  <a:spcPct val="0"/>
                </a:spcBef>
              </a:pPr>
              <a:t>18</a:t>
            </a:fld>
            <a:endParaRPr lang="en-GB" altLang="es-ES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1323BE54-8F4A-4573-A38E-5D03EAE86732}" type="slidenum">
              <a:rPr lang="en-GB" altLang="es-ES"/>
              <a:pPr algn="r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GB" altLang="es-ES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ES" sz="2400">
              <a:solidFill>
                <a:schemeClr val="bg1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049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23E76B-CAB1-44E5-B05D-A2F3D52866A4}" type="slidenum">
              <a:rPr lang="en-GB" altLang="es-ES"/>
              <a:pPr>
                <a:spcBef>
                  <a:spcPct val="0"/>
                </a:spcBef>
              </a:pPr>
              <a:t>19</a:t>
            </a:fld>
            <a:endParaRPr lang="en-GB" altLang="es-E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FAFC428-2852-40E4-9319-A97D56FC68DB}" type="slidenum">
              <a:rPr lang="en-GB" altLang="es-ES"/>
              <a:pPr algn="r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GB" altLang="es-ES"/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ES" sz="2400">
              <a:solidFill>
                <a:schemeClr val="bg1"/>
              </a:solidFill>
            </a:endParaRP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2958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B78158-C77E-4CA6-A9BF-C5805BAFD649}" type="slidenum">
              <a:rPr lang="en-GB" altLang="es-ES"/>
              <a:pPr>
                <a:spcBef>
                  <a:spcPct val="0"/>
                </a:spcBef>
              </a:pPr>
              <a:t>20</a:t>
            </a:fld>
            <a:endParaRPr lang="en-GB" altLang="es-ES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4F2602-7D75-4840-95E1-61DF56039D80}" type="slidenum">
              <a:rPr lang="en-GB" altLang="es-ES"/>
              <a:pPr algn="r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GB" altLang="es-ES"/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ES" sz="2400">
              <a:solidFill>
                <a:schemeClr val="bg1"/>
              </a:solidFill>
            </a:endParaRPr>
          </a:p>
        </p:txBody>
      </p:sp>
      <p:sp>
        <p:nvSpPr>
          <p:cNvPr id="68613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0058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6A4D59-94FE-4E9F-B66C-CF10BF2D66D5}" type="slidenum">
              <a:rPr lang="en-GB" altLang="es-ES"/>
              <a:pPr>
                <a:spcBef>
                  <a:spcPct val="0"/>
                </a:spcBef>
              </a:pPr>
              <a:t>21</a:t>
            </a:fld>
            <a:endParaRPr lang="en-GB" altLang="es-ES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1323BE54-8F4A-4573-A38E-5D03EAE86732}" type="slidenum">
              <a:rPr lang="en-GB" altLang="es-ES"/>
              <a:pPr algn="r"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GB" altLang="es-ES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ES" sz="2400">
              <a:solidFill>
                <a:schemeClr val="bg1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773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3886200" y="8686800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36C651-3935-41F7-BB7E-E3B26F38C07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Forma libre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AA6E7C-537B-4F98-AE30-453A27FC5BE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4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14043" y="4343043"/>
            <a:ext cx="5024518" cy="4110840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15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8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55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69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2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22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42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42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81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65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34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7962D-B340-4E88-B5C9-9F03F840ABA1}" type="datetimeFigureOut">
              <a:rPr lang="es-ES" smtClean="0"/>
              <a:pPr/>
              <a:t>20/01/2024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DE8FC-0E21-4444-8FE5-7FE0BEE0B7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253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eothermal.marin.org/Geopresentation/sld004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hyperlink" Target="ftp://ftp.cribx1.u-bordeaux.fr/astro/space/earthx.gi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78022" y="1828800"/>
            <a:ext cx="96822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MOTRIL  14 DE NOVIEMBRE de 2023</a:t>
            </a:r>
            <a:endParaRPr lang="pt-BR" sz="3200" b="1" dirty="0">
              <a:solidFill>
                <a:srgbClr val="FF0000"/>
              </a:solidFill>
            </a:endParaRPr>
          </a:p>
          <a:p>
            <a:pPr algn="ctr"/>
            <a:r>
              <a:rPr lang="es-ES" sz="4800" b="1" dirty="0">
                <a:solidFill>
                  <a:srgbClr val="FF0000"/>
                </a:solidFill>
              </a:rPr>
              <a:t>Radón: Un problema de salud publica</a:t>
            </a:r>
          </a:p>
          <a:p>
            <a:pPr algn="ctr"/>
            <a:r>
              <a:rPr lang="es-ES" sz="3200" dirty="0"/>
              <a:t>Luis Santiago </a:t>
            </a:r>
            <a:r>
              <a:rPr lang="es-ES" sz="3200" dirty="0" err="1"/>
              <a:t>Quindos</a:t>
            </a:r>
            <a:r>
              <a:rPr lang="es-ES" sz="3200" dirty="0"/>
              <a:t> Poncela</a:t>
            </a:r>
          </a:p>
          <a:p>
            <a:pPr algn="ctr"/>
            <a:r>
              <a:rPr lang="es-ES" sz="3200" dirty="0"/>
              <a:t>Catedrático de la Universidad de Cantabria</a:t>
            </a:r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GRUPO RADON</a:t>
            </a:r>
          </a:p>
          <a:p>
            <a:pPr algn="ctr"/>
            <a:r>
              <a:rPr lang="es-ES" sz="32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CCBEDA-E4EA-4AC2-AC99-961C66D0C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94FF68-06D5-493E-8C12-A6F95244A494}"/>
              </a:ext>
            </a:extLst>
          </p:cNvPr>
          <p:cNvSpPr txBox="1"/>
          <p:nvPr/>
        </p:nvSpPr>
        <p:spPr>
          <a:xfrm>
            <a:off x="1678022" y="1459468"/>
            <a:ext cx="826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RADOHOW: IBERCIVIS &amp; UNIVERSIDAD DE CANTABRIA</a:t>
            </a:r>
          </a:p>
        </p:txBody>
      </p:sp>
    </p:spTree>
    <p:extLst>
      <p:ext uri="{BB962C8B-B14F-4D97-AF65-F5344CB8AC3E}">
        <p14:creationId xmlns:p14="http://schemas.microsoft.com/office/powerpoint/2010/main" val="211798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33600" y="1684381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9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4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Calibración – Verificación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4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Factores de </a:t>
            </a:r>
            <a:r>
              <a:rPr lang="es-ES" altLang="es-ES" sz="48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calibracion</a:t>
            </a:r>
            <a:r>
              <a:rPr lang="es-ES" altLang="es-ES" sz="4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1356" y="3036107"/>
            <a:ext cx="3761067" cy="34972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/>
          <a:srcRect r="15801"/>
          <a:stretch/>
        </p:blipFill>
        <p:spPr>
          <a:xfrm>
            <a:off x="5837590" y="3036107"/>
            <a:ext cx="4601810" cy="34972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14385C-CDE3-4305-BF75-83FE9CFBB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1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CEEEA-0A3B-4606-A246-77075079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01" y="2103437"/>
            <a:ext cx="10515600" cy="1325563"/>
          </a:xfrm>
        </p:spPr>
        <p:txBody>
          <a:bodyPr/>
          <a:lstStyle/>
          <a:p>
            <a:r>
              <a:rPr lang="es-ES" dirty="0"/>
              <a:t>                  BASICOS PARA SABER MAS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104FEF-7A84-4663-9E1C-082B41E00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02964" y="1441342"/>
            <a:ext cx="5706186" cy="522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9666514" y="2416629"/>
            <a:ext cx="2216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INTERNATIONAL</a:t>
            </a:r>
          </a:p>
          <a:p>
            <a:pPr algn="ctr"/>
            <a:r>
              <a:rPr lang="es-ES" dirty="0"/>
              <a:t>RADON</a:t>
            </a:r>
          </a:p>
          <a:p>
            <a:pPr algn="ctr"/>
            <a:r>
              <a:rPr lang="es-ES" dirty="0"/>
              <a:t>PROJECT</a:t>
            </a:r>
          </a:p>
          <a:p>
            <a:pPr algn="ctr"/>
            <a:r>
              <a:rPr lang="es-ES" dirty="0"/>
              <a:t>(2005-2009)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3243CA-AFD6-416C-A23E-7C158A883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35B5DF0-4603-4365-AE08-B96FCE810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965701" y="57247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icrp.org/images/P%20115%20Cove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11293" y="3431693"/>
            <a:ext cx="1633682" cy="23762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1270" name="Picture 6" descr="http://www.icrp.org/images/P%20065%20Cove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44398" y="3501008"/>
            <a:ext cx="1606066" cy="24482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1276" name="Picture 12" descr="http://www.euradnews.org/euradnews/newsletter10/pages/report/Image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16666" y="1916832"/>
            <a:ext cx="3245159" cy="1152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" name="13 CuadroTexto"/>
          <p:cNvSpPr txBox="1"/>
          <p:nvPr/>
        </p:nvSpPr>
        <p:spPr>
          <a:xfrm>
            <a:off x="2040800" y="6066874"/>
            <a:ext cx="114005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2"/>
                </a:solidFill>
                <a:latin typeface="Arial Black" pitchFamily="34" charset="0"/>
              </a:rPr>
              <a:t>1990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58106" y="6066874"/>
            <a:ext cx="114005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2"/>
                </a:solidFill>
                <a:latin typeface="Arial Black" pitchFamily="34" charset="0"/>
              </a:rPr>
              <a:t>2010</a:t>
            </a:r>
          </a:p>
        </p:txBody>
      </p:sp>
      <p:pic>
        <p:nvPicPr>
          <p:cNvPr id="11266" name="Picture 2" descr="http://vectorise.net/logo/wp-content/uploads/2011/03/International-Atomic-Energy-Agency-IAEA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991491" y="4281387"/>
            <a:ext cx="2016224" cy="15265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22004" y="2492896"/>
            <a:ext cx="1650947" cy="21116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262869" y="2504618"/>
            <a:ext cx="1665185" cy="21602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258200" y="4725144"/>
            <a:ext cx="2304256" cy="17761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7" name="16 CuadroTexto"/>
          <p:cNvSpPr txBox="1"/>
          <p:nvPr/>
        </p:nvSpPr>
        <p:spPr>
          <a:xfrm>
            <a:off x="9095461" y="5949280"/>
            <a:ext cx="114005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2"/>
                </a:solidFill>
                <a:latin typeface="Arial Black" pitchFamily="34" charset="0"/>
              </a:rPr>
              <a:t>2014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26CCF16-7CF4-49CD-86FF-7FF21140B3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E4CC9-861C-4573-A248-BCA2EDDE8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10" y="2355290"/>
            <a:ext cx="10515600" cy="1325563"/>
          </a:xfrm>
        </p:spPr>
        <p:txBody>
          <a:bodyPr/>
          <a:lstStyle/>
          <a:p>
            <a:r>
              <a:rPr lang="es-ES" dirty="0"/>
              <a:t> ASPECTOS GENERALES-CULTURA GENERAL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536C42-16F4-487A-B533-A737B298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0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06" y="706151"/>
            <a:ext cx="9946567" cy="61518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62B2C5-39E3-4951-A37E-A574E0AB0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2359946" y="526943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1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3620233" y="1743008"/>
            <a:ext cx="5410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953735"/>
              </a:buClr>
              <a:buFont typeface="Arial" panose="020B0604020202020204" pitchFamily="34" charset="0"/>
              <a:buNone/>
            </a:pPr>
            <a:r>
              <a:rPr lang="en-GB" altLang="es-ES" sz="2400" b="1" u="sng" dirty="0">
                <a:solidFill>
                  <a:srgbClr val="953735"/>
                </a:solidFill>
                <a:latin typeface="Arial" panose="020B0604020202020204" pitchFamily="34" charset="0"/>
              </a:rPr>
              <a:t>1.   Fuente de </a:t>
            </a:r>
            <a:r>
              <a:rPr lang="en-GB" altLang="es-ES" sz="2400" b="1" u="sng" dirty="0" err="1">
                <a:solidFill>
                  <a:srgbClr val="953735"/>
                </a:solidFill>
                <a:latin typeface="Arial" panose="020B0604020202020204" pitchFamily="34" charset="0"/>
              </a:rPr>
              <a:t>calor</a:t>
            </a:r>
            <a:r>
              <a:rPr lang="en-GB" altLang="es-ES" sz="2400" b="1" u="sng" dirty="0">
                <a:solidFill>
                  <a:srgbClr val="953735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400" b="1" u="sng" dirty="0" err="1">
                <a:solidFill>
                  <a:srgbClr val="953735"/>
                </a:solidFill>
                <a:latin typeface="Arial" panose="020B0604020202020204" pitchFamily="34" charset="0"/>
              </a:rPr>
              <a:t>interno</a:t>
            </a:r>
            <a:endParaRPr lang="en-GB" altLang="es-ES" sz="2400" b="1" u="sng" dirty="0">
              <a:solidFill>
                <a:srgbClr val="953735"/>
              </a:solidFill>
              <a:latin typeface="Arial" panose="020B0604020202020204" pitchFamily="34" charset="0"/>
            </a:endParaRPr>
          </a:p>
        </p:txBody>
      </p:sp>
      <p:pic>
        <p:nvPicPr>
          <p:cNvPr id="922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6" y="2313903"/>
            <a:ext cx="6395481" cy="4269788"/>
          </a:xfrm>
          <a:prstGeom prst="rect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59"/>
          <p:cNvSpPr>
            <a:spLocks noChangeArrowheads="1"/>
          </p:cNvSpPr>
          <p:nvPr/>
        </p:nvSpPr>
        <p:spPr bwMode="auto">
          <a:xfrm>
            <a:off x="2784476" y="954020"/>
            <a:ext cx="64801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14 % :  RADIACION GAMMA TERRESTRE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06A5A7-1EB8-4DBA-A96F-BA1CD693B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78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955999"/>
            <a:ext cx="6074474" cy="44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2859088" y="6400801"/>
            <a:ext cx="59864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FFFF66"/>
              </a:buClr>
              <a:buNone/>
            </a:pPr>
            <a:r>
              <a:rPr lang="en-GB" altLang="es-ES" sz="2400" b="1">
                <a:solidFill>
                  <a:srgbClr val="FFFF66"/>
                </a:solidFill>
              </a:rPr>
              <a:t>Fuente: Jose Carlos Saez Vergara. CIEMAT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595783" y="1272934"/>
            <a:ext cx="4513072" cy="44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10 %:  RADIACION COSMICA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9A88DC-14A4-4B9D-ABEC-340FEA71C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66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152776" y="1673767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FFFF66"/>
              </a:buClr>
              <a:buFont typeface="Arial" panose="020B0604020202020204" pitchFamily="34" charset="0"/>
              <a:buNone/>
            </a:pP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Dosis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recibidas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en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vuelos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orbitales y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estaciones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espaciales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(MIR, ISS)</a:t>
            </a:r>
            <a:r>
              <a:rPr lang="ar-SA" altLang="es-ES" sz="20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altLang="es-ES" sz="2000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752600" y="5588106"/>
            <a:ext cx="8686800" cy="113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La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tasa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de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dosis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varía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entre 5 y 40 µ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Sv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/h, y las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dosis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por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misión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 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oscila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entre 3 y 11 </a:t>
            </a:r>
            <a:r>
              <a:rPr lang="en-GB" altLang="es-ES" sz="2000" b="1" dirty="0" err="1">
                <a:solidFill>
                  <a:srgbClr val="FFFF66"/>
                </a:solidFill>
                <a:latin typeface="Arial" panose="020B0604020202020204" pitchFamily="34" charset="0"/>
              </a:rPr>
              <a:t>mSv</a:t>
            </a: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875"/>
              </a:spcBef>
              <a:buClr>
                <a:srgbClr val="FFFF66"/>
              </a:buClr>
              <a:buNone/>
            </a:pPr>
            <a:r>
              <a:rPr lang="en-GB" altLang="es-ES" sz="20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GB" altLang="es-ES" sz="1400" b="1" dirty="0">
                <a:solidFill>
                  <a:srgbClr val="FFFF66"/>
                </a:solidFill>
              </a:rPr>
              <a:t>Fuente: Jose Carlos </a:t>
            </a:r>
            <a:r>
              <a:rPr lang="en-GB" altLang="es-ES" sz="1400" b="1" dirty="0" err="1">
                <a:solidFill>
                  <a:srgbClr val="FFFF66"/>
                </a:solidFill>
              </a:rPr>
              <a:t>Saez</a:t>
            </a:r>
            <a:r>
              <a:rPr lang="en-GB" altLang="es-ES" sz="1400" b="1" dirty="0">
                <a:solidFill>
                  <a:srgbClr val="FFFF66"/>
                </a:solidFill>
              </a:rPr>
              <a:t> Vergara. CIEMAT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29997"/>
            <a:ext cx="4038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1476375" y="703264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s-ES" altLang="es-ES" sz="2400">
              <a:solidFill>
                <a:schemeClr val="bg1"/>
              </a:solidFill>
            </a:endParaRPr>
          </a:p>
        </p:txBody>
      </p:sp>
      <p:pic>
        <p:nvPicPr>
          <p:cNvPr id="12294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28" y="2876047"/>
            <a:ext cx="3581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AF0A90-15B5-4AD5-96AF-04DB23C22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79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78A181-9456-4733-A218-8FA49BD29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965701" y="666427"/>
            <a:ext cx="8260598" cy="123986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36FA426-FADE-4D89-8522-B3D0A8B24655}"/>
              </a:ext>
            </a:extLst>
          </p:cNvPr>
          <p:cNvSpPr/>
          <p:nvPr/>
        </p:nvSpPr>
        <p:spPr>
          <a:xfrm>
            <a:off x="2101678" y="2381618"/>
            <a:ext cx="8272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RADOHOW: IBERCIVIS &amp; UNIVERSIDAD DE CANTABRIA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6906EA-E62F-440B-8BFC-0CB3574D5FFB}"/>
              </a:ext>
            </a:extLst>
          </p:cNvPr>
          <p:cNvSpPr txBox="1"/>
          <p:nvPr/>
        </p:nvSpPr>
        <p:spPr>
          <a:xfrm>
            <a:off x="2603715" y="3564610"/>
            <a:ext cx="7268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DESCRIPCION DE LAS CARACTERISTICAS BASICAS DEL PROYECTO</a:t>
            </a:r>
          </a:p>
        </p:txBody>
      </p:sp>
    </p:spTree>
    <p:extLst>
      <p:ext uri="{BB962C8B-B14F-4D97-AF65-F5344CB8AC3E}">
        <p14:creationId xmlns:p14="http://schemas.microsoft.com/office/powerpoint/2010/main" val="498155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s-ES" altLang="es-ES" sz="2400">
              <a:solidFill>
                <a:schemeClr val="bg1"/>
              </a:solidFill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66" y="838200"/>
            <a:ext cx="482758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6488359" y="3138033"/>
            <a:ext cx="4343153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GB" alt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Aprox</a:t>
            </a:r>
            <a:r>
              <a:rPr lang="en-GB" alt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. 1 </a:t>
            </a:r>
            <a:r>
              <a:rPr lang="en-GB" alt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mSv</a:t>
            </a:r>
            <a:r>
              <a:rPr lang="en-GB" altLang="es-E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GB" altLang="es-ES" sz="40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dia</a:t>
            </a:r>
            <a:endParaRPr lang="en-GB" altLang="es-ES" sz="40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2F6F3C-29B0-479C-B63F-621A9E3A4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467402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63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113740" y="1494619"/>
            <a:ext cx="5467564" cy="60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12 %:  ALIMENTOS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5 % : GAS TORON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ARTIFICIAL: USO MEDICO : 13% ?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TOTAL ANUAL : 2.8  </a:t>
            </a:r>
            <a:r>
              <a:rPr lang="en-GB" altLang="es-ES" sz="2400" b="1" dirty="0" err="1">
                <a:solidFill>
                  <a:srgbClr val="FFFF66"/>
                </a:solidFill>
              </a:rPr>
              <a:t>mSv</a:t>
            </a: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RADIOGRAFIA DE TORAX: 0.05 </a:t>
            </a:r>
            <a:r>
              <a:rPr lang="en-GB" altLang="es-ES" sz="2400" b="1" dirty="0" err="1">
                <a:solidFill>
                  <a:srgbClr val="FFFF66"/>
                </a:solidFill>
              </a:rPr>
              <a:t>mSv</a:t>
            </a: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SCANER, PROMEDIO: 10 </a:t>
            </a:r>
            <a:r>
              <a:rPr lang="en-GB" altLang="es-ES" sz="2400" b="1" dirty="0" err="1">
                <a:solidFill>
                  <a:srgbClr val="FFFF66"/>
                </a:solidFill>
              </a:rPr>
              <a:t>mSv</a:t>
            </a: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r>
              <a:rPr lang="en-GB" altLang="es-ES" sz="2400" b="1" dirty="0">
                <a:solidFill>
                  <a:srgbClr val="FFFF66"/>
                </a:solidFill>
              </a:rPr>
              <a:t>¡CUIDADO LOS “POR QUE SI”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FF66"/>
              </a:buClr>
              <a:buFont typeface="Times New Roman" panose="02020603050405020304" pitchFamily="18" charset="0"/>
              <a:buNone/>
            </a:pPr>
            <a:endParaRPr lang="en-GB" altLang="es-ES" sz="2400" b="1" dirty="0">
              <a:solidFill>
                <a:srgbClr val="FFFF66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FB6803-FE23-4CB9-8924-6A4E70E9A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86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737363-BB2E-4780-8F25-DB8F921C5CD8}"/>
              </a:ext>
            </a:extLst>
          </p:cNvPr>
          <p:cNvSpPr txBox="1"/>
          <p:nvPr/>
        </p:nvSpPr>
        <p:spPr>
          <a:xfrm>
            <a:off x="2669689" y="2549562"/>
            <a:ext cx="685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sz="4000" dirty="0"/>
              <a:t>VAMOS CON EL GAS RADON……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3CA250-D824-4B72-BC39-204314244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074611" y="1554166"/>
            <a:ext cx="6657946" cy="900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4800" b="1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NOBLE GAS RADIOACTIVE: 47 %</a:t>
            </a:r>
          </a:p>
        </p:txBody>
      </p:sp>
      <p:pic>
        <p:nvPicPr>
          <p:cNvPr id="150530" name="Picture 2" descr="http://www.consrv.ca.gov/cgs/minerals/PublishingImages/Radon_Element_d2x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0" y="3246106"/>
            <a:ext cx="5856651" cy="34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4770F8-E079-4D6D-95D2-B0AD32F2A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23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2" descr="C:\Documents and Settings\USUARIO\Mis documentos\Documentos cfm\tesis-varios\Tesis\Figuras\serieU2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71664" y="1575527"/>
            <a:ext cx="5793197" cy="3706946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9561059" y="3197077"/>
            <a:ext cx="1869719" cy="4638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Serie del </a:t>
            </a:r>
            <a:r>
              <a:rPr lang="es-ES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238</a:t>
            </a: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</a:t>
            </a: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3362080" y="5314144"/>
            <a:ext cx="5212366" cy="175650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238</a:t>
            </a:r>
            <a:r>
              <a:rPr lang="es-ES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 presente en toda la corteza terrestre </a:t>
            </a:r>
          </a:p>
          <a:p>
            <a:pPr>
              <a:defRPr/>
            </a:pPr>
            <a:r>
              <a:rPr lang="es-ES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Media mundial en suelos 33 Bq Kg</a:t>
            </a:r>
            <a:r>
              <a:rPr lang="es-E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-1</a:t>
            </a:r>
            <a:r>
              <a:rPr lang="es-ES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(UNSCEAR 2008)</a:t>
            </a:r>
          </a:p>
          <a:p>
            <a:pPr>
              <a:defRPr/>
            </a:pPr>
            <a:endParaRPr lang="es-ES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>
              <a:defRPr/>
            </a:pP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Rocas Volcánicas (Granito), Metamórficas (Cuarzo)</a:t>
            </a:r>
          </a:p>
          <a:p>
            <a:pPr>
              <a:defRPr/>
            </a:pP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y Sedimentarias (Areniscas)</a:t>
            </a:r>
          </a:p>
          <a:p>
            <a:pPr>
              <a:defRPr/>
            </a:pPr>
            <a:endParaRPr lang="es-ES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7D72B9-80AF-4AC1-9301-016DE594E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8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03045" y="188997"/>
            <a:ext cx="11747491" cy="6416262"/>
            <a:chOff x="152284" y="188997"/>
            <a:chExt cx="8810618" cy="6416262"/>
          </a:xfrm>
        </p:grpSpPr>
        <p:grpSp>
          <p:nvGrpSpPr>
            <p:cNvPr id="3" name="2 Grupo"/>
            <p:cNvGrpSpPr/>
            <p:nvPr/>
          </p:nvGrpSpPr>
          <p:grpSpPr>
            <a:xfrm>
              <a:off x="152284" y="188997"/>
              <a:ext cx="8595003" cy="717483"/>
              <a:chOff x="152284" y="188997"/>
              <a:chExt cx="8595003" cy="717483"/>
            </a:xfrm>
          </p:grpSpPr>
          <p:sp>
            <p:nvSpPr>
              <p:cNvPr id="4" name="3 Forma libre"/>
              <p:cNvSpPr/>
              <p:nvPr/>
            </p:nvSpPr>
            <p:spPr>
              <a:xfrm>
                <a:off x="179277" y="195123"/>
                <a:ext cx="182523" cy="7113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"/>
                  <a:gd name="f7" fmla="val 223"/>
                  <a:gd name="f8" fmla="+- 0 0 0"/>
                  <a:gd name="f9" fmla="*/ f3 1 1"/>
                  <a:gd name="f10" fmla="*/ f4 1 223"/>
                  <a:gd name="f11" fmla="+- f7 0 f5"/>
                  <a:gd name="f12" fmla="+- f6 0 f5"/>
                  <a:gd name="f13" fmla="*/ f8 f0 1"/>
                  <a:gd name="f14" fmla="*/ f11 1 223"/>
                  <a:gd name="f15" fmla="*/ 0 f12 1"/>
                  <a:gd name="f16" fmla="*/ 1 f12 1"/>
                  <a:gd name="f17" fmla="*/ f13 1 f2"/>
                  <a:gd name="f18" fmla="*/ 223 f14 1"/>
                  <a:gd name="f19" fmla="*/ 0 f14 1"/>
                  <a:gd name="f20" fmla="*/ 121238 f14 1"/>
                  <a:gd name="f21" fmla="*/ f15 1 f12"/>
                  <a:gd name="f22" fmla="*/ f16 1 f12"/>
                  <a:gd name="f23" fmla="+- f17 0 f1"/>
                  <a:gd name="f24" fmla="*/ f19 1 f14"/>
                  <a:gd name="f25" fmla="*/ f20 1 f14"/>
                  <a:gd name="f26" fmla="*/ f18 1 f14"/>
                  <a:gd name="f27" fmla="*/ f21 f9 1"/>
                  <a:gd name="f28" fmla="*/ f22 f9 1"/>
                  <a:gd name="f29" fmla="*/ f26 f10 1"/>
                  <a:gd name="f30" fmla="*/ f24 f10 1"/>
                  <a:gd name="f31" fmla="*/ f25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7" y="f30"/>
                  </a:cxn>
                  <a:cxn ang="f23">
                    <a:pos x="f27" y="f31"/>
                  </a:cxn>
                </a:cxnLst>
                <a:rect l="f27" t="f30" r="f28" b="f29"/>
                <a:pathLst>
                  <a:path w="1" h="223">
                    <a:moveTo>
                      <a:pt x="f5" y="f5"/>
                    </a:moveTo>
                    <a:lnTo>
                      <a:pt x="f5" y="f7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" name="4 Forma libre"/>
              <p:cNvSpPr/>
              <p:nvPr/>
            </p:nvSpPr>
            <p:spPr>
              <a:xfrm>
                <a:off x="152284" y="188997"/>
                <a:ext cx="8595003" cy="712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3"/>
                  <a:gd name="f7" fmla="val 1"/>
                  <a:gd name="f8" fmla="+- 0 0 0"/>
                  <a:gd name="f9" fmla="*/ f3 1 123"/>
                  <a:gd name="f10" fmla="*/ f4 1 1"/>
                  <a:gd name="f11" fmla="+- f7 0 f5"/>
                  <a:gd name="f12" fmla="+- f6 0 f5"/>
                  <a:gd name="f13" fmla="*/ f8 f0 1"/>
                  <a:gd name="f14" fmla="*/ f12 1 123"/>
                  <a:gd name="f15" fmla="*/ 1 f11 1"/>
                  <a:gd name="f16" fmla="*/ 0 f11 1"/>
                  <a:gd name="f17" fmla="*/ f13 1 f2"/>
                  <a:gd name="f18" fmla="*/ 0 f14 1"/>
                  <a:gd name="f19" fmla="*/ 123 f14 1"/>
                  <a:gd name="f20" fmla="*/ 2147483647 f14 1"/>
                  <a:gd name="f21" fmla="*/ f16 1 f11"/>
                  <a:gd name="f22" fmla="*/ f15 1 f11"/>
                  <a:gd name="f23" fmla="+- f17 0 f1"/>
                  <a:gd name="f24" fmla="*/ f18 1 f14"/>
                  <a:gd name="f25" fmla="*/ f20 1 f14"/>
                  <a:gd name="f26" fmla="*/ f19 1 f14"/>
                  <a:gd name="f27" fmla="*/ f22 f10 1"/>
                  <a:gd name="f28" fmla="*/ f21 f10 1"/>
                  <a:gd name="f29" fmla="*/ f24 f9 1"/>
                  <a:gd name="f30" fmla="*/ f26 f9 1"/>
                  <a:gd name="f31" fmla="*/ f25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9" y="f28"/>
                  </a:cxn>
                  <a:cxn ang="f23">
                    <a:pos x="f31" y="f28"/>
                  </a:cxn>
                </a:cxnLst>
                <a:rect l="f29" t="f28" r="f30" b="f27"/>
                <a:pathLst>
                  <a:path w="123" h="1">
                    <a:moveTo>
                      <a:pt x="f5" y="f5"/>
                    </a:moveTo>
                    <a:lnTo>
                      <a:pt x="f6" y="f5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368265" y="5883103"/>
              <a:ext cx="8594637" cy="722156"/>
              <a:chOff x="368265" y="5883103"/>
              <a:chExt cx="8594637" cy="722156"/>
            </a:xfrm>
          </p:grpSpPr>
          <p:sp>
            <p:nvSpPr>
              <p:cNvPr id="7" name="6 Forma libre"/>
              <p:cNvSpPr/>
              <p:nvPr/>
            </p:nvSpPr>
            <p:spPr>
              <a:xfrm rot="10799991">
                <a:off x="8758077" y="5883103"/>
                <a:ext cx="182880" cy="7113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"/>
                  <a:gd name="f7" fmla="val 223"/>
                  <a:gd name="f8" fmla="+- 0 0 0"/>
                  <a:gd name="f9" fmla="*/ f3 1 1"/>
                  <a:gd name="f10" fmla="*/ f4 1 223"/>
                  <a:gd name="f11" fmla="+- f7 0 f5"/>
                  <a:gd name="f12" fmla="+- f6 0 f5"/>
                  <a:gd name="f13" fmla="*/ f8 f0 1"/>
                  <a:gd name="f14" fmla="*/ f11 1 223"/>
                  <a:gd name="f15" fmla="*/ 0 f12 1"/>
                  <a:gd name="f16" fmla="*/ 1 f12 1"/>
                  <a:gd name="f17" fmla="*/ f13 1 f2"/>
                  <a:gd name="f18" fmla="*/ 223 f14 1"/>
                  <a:gd name="f19" fmla="*/ 0 f14 1"/>
                  <a:gd name="f20" fmla="*/ 121238 f14 1"/>
                  <a:gd name="f21" fmla="*/ f15 1 f12"/>
                  <a:gd name="f22" fmla="*/ f16 1 f12"/>
                  <a:gd name="f23" fmla="+- f17 0 f1"/>
                  <a:gd name="f24" fmla="*/ f19 1 f14"/>
                  <a:gd name="f25" fmla="*/ f20 1 f14"/>
                  <a:gd name="f26" fmla="*/ f18 1 f14"/>
                  <a:gd name="f27" fmla="*/ f21 f9 1"/>
                  <a:gd name="f28" fmla="*/ f22 f9 1"/>
                  <a:gd name="f29" fmla="*/ f26 f10 1"/>
                  <a:gd name="f30" fmla="*/ f24 f10 1"/>
                  <a:gd name="f31" fmla="*/ f25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7" y="f30"/>
                  </a:cxn>
                  <a:cxn ang="f23">
                    <a:pos x="f27" y="f31"/>
                  </a:cxn>
                </a:cxnLst>
                <a:rect l="f27" t="f30" r="f28" b="f29"/>
                <a:pathLst>
                  <a:path w="1" h="223">
                    <a:moveTo>
                      <a:pt x="f5" y="f5"/>
                    </a:moveTo>
                    <a:lnTo>
                      <a:pt x="f5" y="f7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" name="7 Forma libre"/>
              <p:cNvSpPr/>
              <p:nvPr/>
            </p:nvSpPr>
            <p:spPr>
              <a:xfrm rot="10799991">
                <a:off x="368265" y="6533616"/>
                <a:ext cx="8594637" cy="7164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3"/>
                  <a:gd name="f7" fmla="val 1"/>
                  <a:gd name="f8" fmla="+- 0 0 0"/>
                  <a:gd name="f9" fmla="*/ f3 1 123"/>
                  <a:gd name="f10" fmla="*/ f4 1 1"/>
                  <a:gd name="f11" fmla="+- f7 0 f5"/>
                  <a:gd name="f12" fmla="+- f6 0 f5"/>
                  <a:gd name="f13" fmla="*/ f8 f0 1"/>
                  <a:gd name="f14" fmla="*/ f12 1 123"/>
                  <a:gd name="f15" fmla="*/ 1 f11 1"/>
                  <a:gd name="f16" fmla="*/ 0 f11 1"/>
                  <a:gd name="f17" fmla="*/ f13 1 f2"/>
                  <a:gd name="f18" fmla="*/ 0 f14 1"/>
                  <a:gd name="f19" fmla="*/ 123 f14 1"/>
                  <a:gd name="f20" fmla="*/ 2147483647 f14 1"/>
                  <a:gd name="f21" fmla="*/ f16 1 f11"/>
                  <a:gd name="f22" fmla="*/ f15 1 f11"/>
                  <a:gd name="f23" fmla="+- f17 0 f1"/>
                  <a:gd name="f24" fmla="*/ f18 1 f14"/>
                  <a:gd name="f25" fmla="*/ f20 1 f14"/>
                  <a:gd name="f26" fmla="*/ f19 1 f14"/>
                  <a:gd name="f27" fmla="*/ f22 f10 1"/>
                  <a:gd name="f28" fmla="*/ f21 f10 1"/>
                  <a:gd name="f29" fmla="*/ f24 f9 1"/>
                  <a:gd name="f30" fmla="*/ f26 f9 1"/>
                  <a:gd name="f31" fmla="*/ f25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9" y="f28"/>
                  </a:cxn>
                  <a:cxn ang="f23">
                    <a:pos x="f31" y="f28"/>
                  </a:cxn>
                </a:cxnLst>
                <a:rect l="f29" t="f28" r="f30" b="f27"/>
                <a:pathLst>
                  <a:path w="123" h="1">
                    <a:moveTo>
                      <a:pt x="f5" y="f5"/>
                    </a:moveTo>
                    <a:lnTo>
                      <a:pt x="f6" y="f5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256483" y="2205002"/>
            <a:ext cx="7488484" cy="3529081"/>
          </a:xfrm>
          <a:prstGeom prst="rect">
            <a:avLst/>
          </a:prstGeom>
          <a:noFill/>
          <a:ln w="9363">
            <a:solidFill>
              <a:srgbClr val="333399"/>
            </a:solidFill>
            <a:prstDash val="solid"/>
            <a:miter/>
          </a:ln>
        </p:spPr>
      </p:pic>
      <p:sp>
        <p:nvSpPr>
          <p:cNvPr id="10" name="9 Forma libre"/>
          <p:cNvSpPr/>
          <p:nvPr/>
        </p:nvSpPr>
        <p:spPr>
          <a:xfrm>
            <a:off x="4462811" y="1522059"/>
            <a:ext cx="2940471" cy="56637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99"/>
          </a:solidFill>
          <a:ln w="76315">
            <a:solidFill>
              <a:srgbClr val="0000FF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Origin of radon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EC2B1F-666B-4368-8331-A1A88A7EF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8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cache2.allpostersimages.com/p/LRG/37/3792/3OCIF00Z/posters/uranium-miners-working-at-blind-rive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32772" y="1868404"/>
            <a:ext cx="6144683" cy="3456384"/>
          </a:xfrm>
          <a:prstGeom prst="rect">
            <a:avLst/>
          </a:prstGeom>
          <a:noFill/>
        </p:spPr>
      </p:pic>
      <p:sp>
        <p:nvSpPr>
          <p:cNvPr id="3" name="Text Box 1042"/>
          <p:cNvSpPr txBox="1">
            <a:spLocks noChangeArrowheads="1"/>
          </p:cNvSpPr>
          <p:nvPr/>
        </p:nvSpPr>
        <p:spPr bwMode="auto">
          <a:xfrm>
            <a:off x="4568158" y="5535556"/>
            <a:ext cx="7623842" cy="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4" tIns="45712" rIns="91424" bIns="4571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dirty="0" err="1">
                <a:solidFill>
                  <a:srgbClr val="FFD607"/>
                </a:solidFill>
                <a:latin typeface="Arial" charset="0"/>
              </a:rPr>
              <a:t>Mineros</a:t>
            </a:r>
            <a:r>
              <a:rPr lang="en-US" sz="2600" dirty="0">
                <a:solidFill>
                  <a:srgbClr val="FFD607"/>
                </a:solidFill>
                <a:latin typeface="Arial" charset="0"/>
              </a:rPr>
              <a:t> (</a:t>
            </a:r>
            <a:r>
              <a:rPr lang="en-US" sz="2600" dirty="0" err="1">
                <a:solidFill>
                  <a:srgbClr val="FFD607"/>
                </a:solidFill>
                <a:latin typeface="Arial" charset="0"/>
              </a:rPr>
              <a:t>años</a:t>
            </a:r>
            <a:r>
              <a:rPr lang="en-US" sz="2600" dirty="0">
                <a:solidFill>
                  <a:srgbClr val="FFD607"/>
                </a:solidFill>
                <a:latin typeface="Arial" charset="0"/>
              </a:rPr>
              <a:t> 70)</a:t>
            </a:r>
            <a:endParaRPr lang="en-US" sz="2600" dirty="0">
              <a:solidFill>
                <a:srgbClr val="FFD607"/>
              </a:solidFill>
              <a:effectLst/>
              <a:latin typeface="Arial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4FFE51-F13B-48ED-8F1F-236CDCD37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773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6" name="AutoShape 24"/>
          <p:cNvSpPr>
            <a:spLocks noChangeArrowheads="1"/>
          </p:cNvSpPr>
          <p:nvPr/>
        </p:nvSpPr>
        <p:spPr bwMode="auto">
          <a:xfrm>
            <a:off x="3587787" y="1873670"/>
            <a:ext cx="4601633" cy="51077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00"/>
              </a:gs>
              <a:gs pos="100000">
                <a:srgbClr val="000000"/>
              </a:gs>
            </a:gsLst>
            <a:lin ang="2700000" scaled="1"/>
          </a:gradFill>
          <a:ln w="571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Fuentes de </a:t>
            </a:r>
            <a:r>
              <a:rPr lang="es-ES_tradnl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radon</a:t>
            </a:r>
            <a:endParaRPr lang="es-ES_tradnl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79863" y="2905760"/>
            <a:ext cx="3198284" cy="1508125"/>
            <a:chOff x="384" y="1747"/>
            <a:chExt cx="1248" cy="939"/>
          </a:xfrm>
        </p:grpSpPr>
        <p:pic>
          <p:nvPicPr>
            <p:cNvPr id="17424" name="Picture 28" descr="C:\Documents and Settings\USUARIO\Escritorio\suelo.gif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84" y="1747"/>
              <a:ext cx="1248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646" y="2016"/>
              <a:ext cx="379" cy="28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suelos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246255" y="2858970"/>
            <a:ext cx="3230071" cy="1508125"/>
            <a:chOff x="2016" y="1834"/>
            <a:chExt cx="1624" cy="1221"/>
          </a:xfrm>
        </p:grpSpPr>
        <p:pic>
          <p:nvPicPr>
            <p:cNvPr id="17422" name="Picture 30" descr="C:\Documents and Settings\USUARIO\Escritorio\Alionea ladrillos DSC0077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016" y="1834"/>
              <a:ext cx="1624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8" name="Text Box 26"/>
            <p:cNvSpPr txBox="1">
              <a:spLocks noChangeArrowheads="1"/>
            </p:cNvSpPr>
            <p:nvPr/>
          </p:nvSpPr>
          <p:spPr bwMode="auto">
            <a:xfrm>
              <a:off x="2044" y="1957"/>
              <a:ext cx="752" cy="37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materiales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8044434" y="2905760"/>
            <a:ext cx="3081867" cy="1438275"/>
            <a:chOff x="3776" y="1318"/>
            <a:chExt cx="1456" cy="906"/>
          </a:xfrm>
        </p:grpSpPr>
        <p:pic>
          <p:nvPicPr>
            <p:cNvPr id="17420" name="Picture 32" descr="C:\Documents and Settings\USUARIO\Escritorio\agua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776" y="1318"/>
              <a:ext cx="1456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9" name="Text Box 27"/>
            <p:cNvSpPr txBox="1">
              <a:spLocks noChangeArrowheads="1"/>
            </p:cNvSpPr>
            <p:nvPr/>
          </p:nvSpPr>
          <p:spPr bwMode="auto">
            <a:xfrm>
              <a:off x="4277" y="1488"/>
              <a:ext cx="370" cy="2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agua</a:t>
              </a: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321088" y="4805362"/>
            <a:ext cx="4176183" cy="2052638"/>
            <a:chOff x="204" y="2621"/>
            <a:chExt cx="1973" cy="1293"/>
          </a:xfrm>
        </p:grpSpPr>
        <p:sp>
          <p:nvSpPr>
            <p:cNvPr id="44066" name="Text Box 34"/>
            <p:cNvSpPr txBox="1">
              <a:spLocks noChangeArrowheads="1"/>
            </p:cNvSpPr>
            <p:nvPr/>
          </p:nvSpPr>
          <p:spPr bwMode="auto">
            <a:xfrm>
              <a:off x="204" y="2957"/>
              <a:ext cx="722" cy="2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Transporte</a:t>
              </a:r>
            </a:p>
          </p:txBody>
        </p:sp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1532" y="2621"/>
              <a:ext cx="573" cy="5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Difusión</a:t>
              </a:r>
            </a:p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(&lt;5%)</a:t>
              </a:r>
            </a:p>
          </p:txBody>
        </p:sp>
        <p:sp>
          <p:nvSpPr>
            <p:cNvPr id="44068" name="Text Box 36"/>
            <p:cNvSpPr txBox="1">
              <a:spLocks noChangeArrowheads="1"/>
            </p:cNvSpPr>
            <p:nvPr/>
          </p:nvSpPr>
          <p:spPr bwMode="auto">
            <a:xfrm>
              <a:off x="1417" y="3389"/>
              <a:ext cx="760" cy="5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Convección</a:t>
              </a:r>
            </a:p>
            <a:p>
              <a:pPr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(95%)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B71B393E-6B1F-4745-84A6-C158BFBD8A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" y="2276728"/>
            <a:ext cx="753533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5" y="1725613"/>
            <a:ext cx="326178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7 CuadroTexto"/>
          <p:cNvSpPr txBox="1">
            <a:spLocks noChangeArrowheads="1"/>
          </p:cNvSpPr>
          <p:nvPr/>
        </p:nvSpPr>
        <p:spPr bwMode="auto">
          <a:xfrm>
            <a:off x="3400857" y="1550108"/>
            <a:ext cx="2288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>
                <a:solidFill>
                  <a:srgbClr val="FFFFFF"/>
                </a:solidFill>
                <a:latin typeface="Arial Black" panose="020B0A04020102020204" pitchFamily="34" charset="0"/>
              </a:rPr>
              <a:t>GRANITOS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91663" y="6074429"/>
            <a:ext cx="4510616" cy="52322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Mas de 300 tipos….</a:t>
            </a:r>
            <a:endParaRPr lang="es-E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5475E9-C557-4A12-9A7C-2D09B0E5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653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1 Image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93003" y="1537715"/>
            <a:ext cx="89408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D72445-EC1A-4C8B-AC73-EC348D96A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904884" y="1314363"/>
            <a:ext cx="7239240" cy="3429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7503" tIns="35099" rIns="67503" bIns="35099" anchor="ctr" anchorCtr="1" compatLnSpc="0"/>
          <a:lstStyle/>
          <a:p>
            <a:pPr algn="ctr" defTabSz="685800" hangingPunct="0">
              <a:lnSpc>
                <a:spcPct val="90000"/>
              </a:lnSpc>
              <a:spcBef>
                <a:spcPts val="1125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2 Forma libre"/>
          <p:cNvSpPr/>
          <p:nvPr/>
        </p:nvSpPr>
        <p:spPr>
          <a:xfrm>
            <a:off x="749123" y="2127792"/>
            <a:ext cx="5870645" cy="353420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67503" tIns="35099" rIns="67503" bIns="35099" anchor="t" anchorCtr="1" compatLnSpc="0">
            <a:spAutoFit/>
          </a:bodyPr>
          <a:lstStyle/>
          <a:p>
            <a:pPr algn="ctr" defTabSz="685800" hangingPunct="0">
              <a:spcBef>
                <a:spcPts val="1313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UNIVERSIDAD DE CANTABRIA</a:t>
            </a:r>
          </a:p>
          <a:p>
            <a:pPr algn="ctr" defTabSz="685800" hangingPunct="0">
              <a:spcBef>
                <a:spcPts val="1313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dirty="0" err="1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Grupo</a:t>
            </a:r>
            <a:r>
              <a:rPr lang="en-GB" sz="210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Radon</a:t>
            </a:r>
          </a:p>
          <a:p>
            <a:pPr algn="ctr" defTabSz="685800" hangingPunct="0">
              <a:spcBef>
                <a:spcPts val="1313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45 AÑOS CON LA RADIACION NATURAL</a:t>
            </a: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.- 14000 MEDIDAS DE RADON: VIVIENDAS Y PUESTOS DE TRABAJO</a:t>
            </a: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.-14000 ANALISIS DE MUESTRAS DE SUELOS</a:t>
            </a: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.- 10000 MEDIDAS DE RADIACION GAMMA EXTERNA</a:t>
            </a: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algn="ctr" defTabSz="685800" hangingPunct="0">
              <a:spcBef>
                <a:spcPts val="656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308596" y="5897070"/>
            <a:ext cx="1268210" cy="677000"/>
          </a:xfrm>
          <a:prstGeom prst="rect">
            <a:avLst/>
          </a:prstGeom>
          <a:noFill/>
          <a:ln>
            <a:noFill/>
          </a:ln>
          <a:effectLst>
            <a:outerShdw dist="107926" dir="2700000" algn="tl">
              <a:srgbClr val="808080"/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4" t="12857" r="45037" b="71473"/>
          <a:stretch/>
        </p:blipFill>
        <p:spPr bwMode="auto">
          <a:xfrm>
            <a:off x="240632" y="5897070"/>
            <a:ext cx="1046118" cy="64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LeaRn4LIFE</a:t>
            </a:r>
          </a:p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Coordinator: APA, Portugal</a:t>
            </a:r>
          </a:p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2022-2025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476504" y="57189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2 CATEDRATICOS</a:t>
            </a:r>
          </a:p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1 AYUDANTE DOCTOR</a:t>
            </a:r>
          </a:p>
          <a:p>
            <a:pPr algn="ctr" defTabSz="685800">
              <a:defRPr/>
            </a:pPr>
            <a:r>
              <a:rPr lang="en-GB" altLang="de-DE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7 CONTRATADOS DE INVESTIGACION</a:t>
            </a:r>
          </a:p>
          <a:p>
            <a:pPr algn="ctr" defTabSz="685800">
              <a:defRPr/>
            </a:pPr>
            <a:endParaRPr lang="en-GB" altLang="de-DE" b="1" dirty="0">
              <a:solidFill>
                <a:srgbClr val="8A8AE7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026" name="Picture 2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69" y="2070845"/>
            <a:ext cx="4823108" cy="35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174795-EC3C-48E1-A4DD-960B526E26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117567"/>
            <a:ext cx="8260598" cy="10138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3528D0B-4EF1-40BE-97B4-BCF5B62DA254}"/>
              </a:ext>
            </a:extLst>
          </p:cNvPr>
          <p:cNvSpPr txBox="1"/>
          <p:nvPr/>
        </p:nvSpPr>
        <p:spPr>
          <a:xfrm>
            <a:off x="1678022" y="1459468"/>
            <a:ext cx="826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RADOHOW: IBERCIVIS &amp; UNIVERSIDAD DE CANTABRIA</a:t>
            </a:r>
          </a:p>
        </p:txBody>
      </p:sp>
    </p:spTree>
    <p:extLst>
      <p:ext uri="{BB962C8B-B14F-4D97-AF65-F5344CB8AC3E}">
        <p14:creationId xmlns:p14="http://schemas.microsoft.com/office/powerpoint/2010/main" val="163156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oup 6" descr="Corcho"/>
          <p:cNvGrpSpPr>
            <a:grpSpLocks/>
          </p:cNvGrpSpPr>
          <p:nvPr/>
        </p:nvGrpSpPr>
        <p:grpSpPr bwMode="auto">
          <a:xfrm>
            <a:off x="7516814" y="5337176"/>
            <a:ext cx="790575" cy="790575"/>
            <a:chOff x="3775" y="3362"/>
            <a:chExt cx="498" cy="498"/>
          </a:xfrm>
        </p:grpSpPr>
        <p:sp>
          <p:nvSpPr>
            <p:cNvPr id="66564" name="Freeform 4" descr="Corcho"/>
            <p:cNvSpPr>
              <a:spLocks/>
            </p:cNvSpPr>
            <p:nvPr/>
          </p:nvSpPr>
          <p:spPr bwMode="auto">
            <a:xfrm>
              <a:off x="3775" y="3362"/>
              <a:ext cx="498" cy="498"/>
            </a:xfrm>
            <a:custGeom>
              <a:avLst/>
              <a:gdLst/>
              <a:ahLst/>
              <a:cxnLst>
                <a:cxn ang="0">
                  <a:pos x="27" y="758"/>
                </a:cxn>
                <a:cxn ang="0">
                  <a:pos x="80" y="708"/>
                </a:cxn>
                <a:cxn ang="0">
                  <a:pos x="133" y="659"/>
                </a:cxn>
                <a:cxn ang="0">
                  <a:pos x="139" y="578"/>
                </a:cxn>
                <a:cxn ang="0">
                  <a:pos x="109" y="549"/>
                </a:cxn>
                <a:cxn ang="0">
                  <a:pos x="51" y="496"/>
                </a:cxn>
                <a:cxn ang="0">
                  <a:pos x="44" y="415"/>
                </a:cxn>
                <a:cxn ang="0">
                  <a:pos x="75" y="386"/>
                </a:cxn>
                <a:cxn ang="0">
                  <a:pos x="139" y="352"/>
                </a:cxn>
                <a:cxn ang="0">
                  <a:pos x="180" y="315"/>
                </a:cxn>
                <a:cxn ang="0">
                  <a:pos x="173" y="247"/>
                </a:cxn>
                <a:cxn ang="0">
                  <a:pos x="144" y="186"/>
                </a:cxn>
                <a:cxn ang="0">
                  <a:pos x="163" y="140"/>
                </a:cxn>
                <a:cxn ang="0">
                  <a:pos x="217" y="86"/>
                </a:cxn>
                <a:cxn ang="0">
                  <a:pos x="367" y="23"/>
                </a:cxn>
                <a:cxn ang="0">
                  <a:pos x="448" y="13"/>
                </a:cxn>
                <a:cxn ang="0">
                  <a:pos x="504" y="16"/>
                </a:cxn>
                <a:cxn ang="0">
                  <a:pos x="550" y="0"/>
                </a:cxn>
                <a:cxn ang="0">
                  <a:pos x="626" y="22"/>
                </a:cxn>
                <a:cxn ang="0">
                  <a:pos x="670" y="40"/>
                </a:cxn>
                <a:cxn ang="0">
                  <a:pos x="689" y="127"/>
                </a:cxn>
                <a:cxn ang="0">
                  <a:pos x="733" y="203"/>
                </a:cxn>
                <a:cxn ang="0">
                  <a:pos x="794" y="223"/>
                </a:cxn>
                <a:cxn ang="0">
                  <a:pos x="857" y="259"/>
                </a:cxn>
                <a:cxn ang="0">
                  <a:pos x="903" y="290"/>
                </a:cxn>
                <a:cxn ang="0">
                  <a:pos x="915" y="303"/>
                </a:cxn>
                <a:cxn ang="0">
                  <a:pos x="938" y="313"/>
                </a:cxn>
                <a:cxn ang="0">
                  <a:pos x="984" y="340"/>
                </a:cxn>
                <a:cxn ang="0">
                  <a:pos x="994" y="403"/>
                </a:cxn>
                <a:cxn ang="0">
                  <a:pos x="969" y="481"/>
                </a:cxn>
                <a:cxn ang="0">
                  <a:pos x="957" y="508"/>
                </a:cxn>
                <a:cxn ang="0">
                  <a:pos x="979" y="612"/>
                </a:cxn>
                <a:cxn ang="0">
                  <a:pos x="971" y="705"/>
                </a:cxn>
                <a:cxn ang="0">
                  <a:pos x="930" y="786"/>
                </a:cxn>
                <a:cxn ang="0">
                  <a:pos x="855" y="854"/>
                </a:cxn>
                <a:cxn ang="0">
                  <a:pos x="772" y="824"/>
                </a:cxn>
                <a:cxn ang="0">
                  <a:pos x="718" y="814"/>
                </a:cxn>
                <a:cxn ang="0">
                  <a:pos x="662" y="825"/>
                </a:cxn>
                <a:cxn ang="0">
                  <a:pos x="579" y="880"/>
                </a:cxn>
                <a:cxn ang="0">
                  <a:pos x="558" y="944"/>
                </a:cxn>
                <a:cxn ang="0">
                  <a:pos x="516" y="973"/>
                </a:cxn>
                <a:cxn ang="0">
                  <a:pos x="431" y="997"/>
                </a:cxn>
                <a:cxn ang="0">
                  <a:pos x="411" y="965"/>
                </a:cxn>
                <a:cxn ang="0">
                  <a:pos x="351" y="919"/>
                </a:cxn>
                <a:cxn ang="0">
                  <a:pos x="202" y="892"/>
                </a:cxn>
                <a:cxn ang="0">
                  <a:pos x="43" y="880"/>
                </a:cxn>
                <a:cxn ang="0">
                  <a:pos x="16" y="834"/>
                </a:cxn>
                <a:cxn ang="0">
                  <a:pos x="19" y="815"/>
                </a:cxn>
              </a:cxnLst>
              <a:rect l="0" t="0" r="r" b="b"/>
              <a:pathLst>
                <a:path w="998" h="997">
                  <a:moveTo>
                    <a:pt x="0" y="834"/>
                  </a:moveTo>
                  <a:lnTo>
                    <a:pt x="10" y="803"/>
                  </a:lnTo>
                  <a:lnTo>
                    <a:pt x="19" y="780"/>
                  </a:lnTo>
                  <a:lnTo>
                    <a:pt x="27" y="758"/>
                  </a:lnTo>
                  <a:lnTo>
                    <a:pt x="38" y="741"/>
                  </a:lnTo>
                  <a:lnTo>
                    <a:pt x="51" y="727"/>
                  </a:lnTo>
                  <a:lnTo>
                    <a:pt x="68" y="714"/>
                  </a:lnTo>
                  <a:lnTo>
                    <a:pt x="80" y="708"/>
                  </a:lnTo>
                  <a:lnTo>
                    <a:pt x="92" y="703"/>
                  </a:lnTo>
                  <a:lnTo>
                    <a:pt x="107" y="697"/>
                  </a:lnTo>
                  <a:lnTo>
                    <a:pt x="122" y="691"/>
                  </a:lnTo>
                  <a:lnTo>
                    <a:pt x="133" y="659"/>
                  </a:lnTo>
                  <a:lnTo>
                    <a:pt x="141" y="630"/>
                  </a:lnTo>
                  <a:lnTo>
                    <a:pt x="144" y="607"/>
                  </a:lnTo>
                  <a:lnTo>
                    <a:pt x="143" y="588"/>
                  </a:lnTo>
                  <a:lnTo>
                    <a:pt x="139" y="578"/>
                  </a:lnTo>
                  <a:lnTo>
                    <a:pt x="134" y="569"/>
                  </a:lnTo>
                  <a:lnTo>
                    <a:pt x="128" y="563"/>
                  </a:lnTo>
                  <a:lnTo>
                    <a:pt x="119" y="556"/>
                  </a:lnTo>
                  <a:lnTo>
                    <a:pt x="109" y="549"/>
                  </a:lnTo>
                  <a:lnTo>
                    <a:pt x="95" y="542"/>
                  </a:lnTo>
                  <a:lnTo>
                    <a:pt x="80" y="535"/>
                  </a:lnTo>
                  <a:lnTo>
                    <a:pt x="61" y="529"/>
                  </a:lnTo>
                  <a:lnTo>
                    <a:pt x="51" y="496"/>
                  </a:lnTo>
                  <a:lnTo>
                    <a:pt x="43" y="468"/>
                  </a:lnTo>
                  <a:lnTo>
                    <a:pt x="39" y="444"/>
                  </a:lnTo>
                  <a:lnTo>
                    <a:pt x="41" y="425"/>
                  </a:lnTo>
                  <a:lnTo>
                    <a:pt x="44" y="415"/>
                  </a:lnTo>
                  <a:lnTo>
                    <a:pt x="49" y="407"/>
                  </a:lnTo>
                  <a:lnTo>
                    <a:pt x="56" y="400"/>
                  </a:lnTo>
                  <a:lnTo>
                    <a:pt x="65" y="393"/>
                  </a:lnTo>
                  <a:lnTo>
                    <a:pt x="75" y="386"/>
                  </a:lnTo>
                  <a:lnTo>
                    <a:pt x="89" y="379"/>
                  </a:lnTo>
                  <a:lnTo>
                    <a:pt x="104" y="373"/>
                  </a:lnTo>
                  <a:lnTo>
                    <a:pt x="122" y="366"/>
                  </a:lnTo>
                  <a:lnTo>
                    <a:pt x="139" y="352"/>
                  </a:lnTo>
                  <a:lnTo>
                    <a:pt x="160" y="339"/>
                  </a:lnTo>
                  <a:lnTo>
                    <a:pt x="168" y="332"/>
                  </a:lnTo>
                  <a:lnTo>
                    <a:pt x="175" y="323"/>
                  </a:lnTo>
                  <a:lnTo>
                    <a:pt x="180" y="315"/>
                  </a:lnTo>
                  <a:lnTo>
                    <a:pt x="183" y="305"/>
                  </a:lnTo>
                  <a:lnTo>
                    <a:pt x="183" y="288"/>
                  </a:lnTo>
                  <a:lnTo>
                    <a:pt x="180" y="267"/>
                  </a:lnTo>
                  <a:lnTo>
                    <a:pt x="173" y="247"/>
                  </a:lnTo>
                  <a:lnTo>
                    <a:pt x="165" y="228"/>
                  </a:lnTo>
                  <a:lnTo>
                    <a:pt x="156" y="210"/>
                  </a:lnTo>
                  <a:lnTo>
                    <a:pt x="150" y="196"/>
                  </a:lnTo>
                  <a:lnTo>
                    <a:pt x="144" y="186"/>
                  </a:lnTo>
                  <a:lnTo>
                    <a:pt x="143" y="184"/>
                  </a:lnTo>
                  <a:lnTo>
                    <a:pt x="143" y="183"/>
                  </a:lnTo>
                  <a:lnTo>
                    <a:pt x="151" y="159"/>
                  </a:lnTo>
                  <a:lnTo>
                    <a:pt x="163" y="140"/>
                  </a:lnTo>
                  <a:lnTo>
                    <a:pt x="175" y="123"/>
                  </a:lnTo>
                  <a:lnTo>
                    <a:pt x="187" y="108"/>
                  </a:lnTo>
                  <a:lnTo>
                    <a:pt x="202" y="96"/>
                  </a:lnTo>
                  <a:lnTo>
                    <a:pt x="217" y="86"/>
                  </a:lnTo>
                  <a:lnTo>
                    <a:pt x="251" y="69"/>
                  </a:lnTo>
                  <a:lnTo>
                    <a:pt x="287" y="55"/>
                  </a:lnTo>
                  <a:lnTo>
                    <a:pt x="326" y="40"/>
                  </a:lnTo>
                  <a:lnTo>
                    <a:pt x="367" y="23"/>
                  </a:lnTo>
                  <a:lnTo>
                    <a:pt x="387" y="11"/>
                  </a:lnTo>
                  <a:lnTo>
                    <a:pt x="407" y="0"/>
                  </a:lnTo>
                  <a:lnTo>
                    <a:pt x="428" y="6"/>
                  </a:lnTo>
                  <a:lnTo>
                    <a:pt x="448" y="13"/>
                  </a:lnTo>
                  <a:lnTo>
                    <a:pt x="468" y="18"/>
                  </a:lnTo>
                  <a:lnTo>
                    <a:pt x="489" y="20"/>
                  </a:lnTo>
                  <a:lnTo>
                    <a:pt x="497" y="18"/>
                  </a:lnTo>
                  <a:lnTo>
                    <a:pt x="504" y="16"/>
                  </a:lnTo>
                  <a:lnTo>
                    <a:pt x="519" y="10"/>
                  </a:lnTo>
                  <a:lnTo>
                    <a:pt x="535" y="1"/>
                  </a:lnTo>
                  <a:lnTo>
                    <a:pt x="541" y="0"/>
                  </a:lnTo>
                  <a:lnTo>
                    <a:pt x="550" y="0"/>
                  </a:lnTo>
                  <a:lnTo>
                    <a:pt x="567" y="3"/>
                  </a:lnTo>
                  <a:lnTo>
                    <a:pt x="587" y="8"/>
                  </a:lnTo>
                  <a:lnTo>
                    <a:pt x="608" y="15"/>
                  </a:lnTo>
                  <a:lnTo>
                    <a:pt x="626" y="22"/>
                  </a:lnTo>
                  <a:lnTo>
                    <a:pt x="645" y="28"/>
                  </a:lnTo>
                  <a:lnTo>
                    <a:pt x="658" y="35"/>
                  </a:lnTo>
                  <a:lnTo>
                    <a:pt x="669" y="39"/>
                  </a:lnTo>
                  <a:lnTo>
                    <a:pt x="670" y="40"/>
                  </a:lnTo>
                  <a:lnTo>
                    <a:pt x="672" y="40"/>
                  </a:lnTo>
                  <a:lnTo>
                    <a:pt x="680" y="84"/>
                  </a:lnTo>
                  <a:lnTo>
                    <a:pt x="684" y="106"/>
                  </a:lnTo>
                  <a:lnTo>
                    <a:pt x="689" y="127"/>
                  </a:lnTo>
                  <a:lnTo>
                    <a:pt x="696" y="149"/>
                  </a:lnTo>
                  <a:lnTo>
                    <a:pt x="704" y="169"/>
                  </a:lnTo>
                  <a:lnTo>
                    <a:pt x="716" y="186"/>
                  </a:lnTo>
                  <a:lnTo>
                    <a:pt x="733" y="203"/>
                  </a:lnTo>
                  <a:lnTo>
                    <a:pt x="747" y="210"/>
                  </a:lnTo>
                  <a:lnTo>
                    <a:pt x="764" y="215"/>
                  </a:lnTo>
                  <a:lnTo>
                    <a:pt x="779" y="218"/>
                  </a:lnTo>
                  <a:lnTo>
                    <a:pt x="794" y="223"/>
                  </a:lnTo>
                  <a:lnTo>
                    <a:pt x="813" y="234"/>
                  </a:lnTo>
                  <a:lnTo>
                    <a:pt x="830" y="244"/>
                  </a:lnTo>
                  <a:lnTo>
                    <a:pt x="843" y="252"/>
                  </a:lnTo>
                  <a:lnTo>
                    <a:pt x="857" y="259"/>
                  </a:lnTo>
                  <a:lnTo>
                    <a:pt x="867" y="266"/>
                  </a:lnTo>
                  <a:lnTo>
                    <a:pt x="877" y="273"/>
                  </a:lnTo>
                  <a:lnTo>
                    <a:pt x="892" y="283"/>
                  </a:lnTo>
                  <a:lnTo>
                    <a:pt x="903" y="290"/>
                  </a:lnTo>
                  <a:lnTo>
                    <a:pt x="908" y="295"/>
                  </a:lnTo>
                  <a:lnTo>
                    <a:pt x="911" y="298"/>
                  </a:lnTo>
                  <a:lnTo>
                    <a:pt x="913" y="301"/>
                  </a:lnTo>
                  <a:lnTo>
                    <a:pt x="915" y="303"/>
                  </a:lnTo>
                  <a:lnTo>
                    <a:pt x="916" y="305"/>
                  </a:lnTo>
                  <a:lnTo>
                    <a:pt x="920" y="307"/>
                  </a:lnTo>
                  <a:lnTo>
                    <a:pt x="928" y="308"/>
                  </a:lnTo>
                  <a:lnTo>
                    <a:pt x="938" y="313"/>
                  </a:lnTo>
                  <a:lnTo>
                    <a:pt x="955" y="318"/>
                  </a:lnTo>
                  <a:lnTo>
                    <a:pt x="965" y="322"/>
                  </a:lnTo>
                  <a:lnTo>
                    <a:pt x="977" y="325"/>
                  </a:lnTo>
                  <a:lnTo>
                    <a:pt x="984" y="340"/>
                  </a:lnTo>
                  <a:lnTo>
                    <a:pt x="991" y="356"/>
                  </a:lnTo>
                  <a:lnTo>
                    <a:pt x="996" y="371"/>
                  </a:lnTo>
                  <a:lnTo>
                    <a:pt x="998" y="386"/>
                  </a:lnTo>
                  <a:lnTo>
                    <a:pt x="994" y="403"/>
                  </a:lnTo>
                  <a:lnTo>
                    <a:pt x="989" y="424"/>
                  </a:lnTo>
                  <a:lnTo>
                    <a:pt x="982" y="444"/>
                  </a:lnTo>
                  <a:lnTo>
                    <a:pt x="976" y="463"/>
                  </a:lnTo>
                  <a:lnTo>
                    <a:pt x="969" y="481"/>
                  </a:lnTo>
                  <a:lnTo>
                    <a:pt x="962" y="495"/>
                  </a:lnTo>
                  <a:lnTo>
                    <a:pt x="959" y="505"/>
                  </a:lnTo>
                  <a:lnTo>
                    <a:pt x="957" y="507"/>
                  </a:lnTo>
                  <a:lnTo>
                    <a:pt x="957" y="508"/>
                  </a:lnTo>
                  <a:lnTo>
                    <a:pt x="965" y="535"/>
                  </a:lnTo>
                  <a:lnTo>
                    <a:pt x="971" y="561"/>
                  </a:lnTo>
                  <a:lnTo>
                    <a:pt x="976" y="586"/>
                  </a:lnTo>
                  <a:lnTo>
                    <a:pt x="979" y="612"/>
                  </a:lnTo>
                  <a:lnTo>
                    <a:pt x="979" y="636"/>
                  </a:lnTo>
                  <a:lnTo>
                    <a:pt x="977" y="659"/>
                  </a:lnTo>
                  <a:lnTo>
                    <a:pt x="976" y="683"/>
                  </a:lnTo>
                  <a:lnTo>
                    <a:pt x="971" y="705"/>
                  </a:lnTo>
                  <a:lnTo>
                    <a:pt x="962" y="727"/>
                  </a:lnTo>
                  <a:lnTo>
                    <a:pt x="954" y="747"/>
                  </a:lnTo>
                  <a:lnTo>
                    <a:pt x="942" y="768"/>
                  </a:lnTo>
                  <a:lnTo>
                    <a:pt x="930" y="786"/>
                  </a:lnTo>
                  <a:lnTo>
                    <a:pt x="915" y="805"/>
                  </a:lnTo>
                  <a:lnTo>
                    <a:pt x="896" y="822"/>
                  </a:lnTo>
                  <a:lnTo>
                    <a:pt x="877" y="839"/>
                  </a:lnTo>
                  <a:lnTo>
                    <a:pt x="855" y="854"/>
                  </a:lnTo>
                  <a:lnTo>
                    <a:pt x="828" y="844"/>
                  </a:lnTo>
                  <a:lnTo>
                    <a:pt x="806" y="837"/>
                  </a:lnTo>
                  <a:lnTo>
                    <a:pt x="787" y="831"/>
                  </a:lnTo>
                  <a:lnTo>
                    <a:pt x="772" y="824"/>
                  </a:lnTo>
                  <a:lnTo>
                    <a:pt x="760" y="820"/>
                  </a:lnTo>
                  <a:lnTo>
                    <a:pt x="750" y="817"/>
                  </a:lnTo>
                  <a:lnTo>
                    <a:pt x="735" y="814"/>
                  </a:lnTo>
                  <a:lnTo>
                    <a:pt x="718" y="814"/>
                  </a:lnTo>
                  <a:lnTo>
                    <a:pt x="708" y="815"/>
                  </a:lnTo>
                  <a:lnTo>
                    <a:pt x="696" y="819"/>
                  </a:lnTo>
                  <a:lnTo>
                    <a:pt x="680" y="820"/>
                  </a:lnTo>
                  <a:lnTo>
                    <a:pt x="662" y="825"/>
                  </a:lnTo>
                  <a:lnTo>
                    <a:pt x="640" y="829"/>
                  </a:lnTo>
                  <a:lnTo>
                    <a:pt x="611" y="834"/>
                  </a:lnTo>
                  <a:lnTo>
                    <a:pt x="589" y="864"/>
                  </a:lnTo>
                  <a:lnTo>
                    <a:pt x="579" y="880"/>
                  </a:lnTo>
                  <a:lnTo>
                    <a:pt x="570" y="895"/>
                  </a:lnTo>
                  <a:lnTo>
                    <a:pt x="565" y="910"/>
                  </a:lnTo>
                  <a:lnTo>
                    <a:pt x="563" y="929"/>
                  </a:lnTo>
                  <a:lnTo>
                    <a:pt x="558" y="944"/>
                  </a:lnTo>
                  <a:lnTo>
                    <a:pt x="555" y="951"/>
                  </a:lnTo>
                  <a:lnTo>
                    <a:pt x="550" y="956"/>
                  </a:lnTo>
                  <a:lnTo>
                    <a:pt x="535" y="965"/>
                  </a:lnTo>
                  <a:lnTo>
                    <a:pt x="516" y="973"/>
                  </a:lnTo>
                  <a:lnTo>
                    <a:pt x="475" y="987"/>
                  </a:lnTo>
                  <a:lnTo>
                    <a:pt x="457" y="990"/>
                  </a:lnTo>
                  <a:lnTo>
                    <a:pt x="441" y="993"/>
                  </a:lnTo>
                  <a:lnTo>
                    <a:pt x="431" y="997"/>
                  </a:lnTo>
                  <a:lnTo>
                    <a:pt x="429" y="997"/>
                  </a:lnTo>
                  <a:lnTo>
                    <a:pt x="428" y="997"/>
                  </a:lnTo>
                  <a:lnTo>
                    <a:pt x="419" y="980"/>
                  </a:lnTo>
                  <a:lnTo>
                    <a:pt x="411" y="965"/>
                  </a:lnTo>
                  <a:lnTo>
                    <a:pt x="401" y="948"/>
                  </a:lnTo>
                  <a:lnTo>
                    <a:pt x="387" y="936"/>
                  </a:lnTo>
                  <a:lnTo>
                    <a:pt x="372" y="927"/>
                  </a:lnTo>
                  <a:lnTo>
                    <a:pt x="351" y="919"/>
                  </a:lnTo>
                  <a:lnTo>
                    <a:pt x="331" y="912"/>
                  </a:lnTo>
                  <a:lnTo>
                    <a:pt x="307" y="907"/>
                  </a:lnTo>
                  <a:lnTo>
                    <a:pt x="256" y="898"/>
                  </a:lnTo>
                  <a:lnTo>
                    <a:pt x="202" y="892"/>
                  </a:lnTo>
                  <a:lnTo>
                    <a:pt x="146" y="888"/>
                  </a:lnTo>
                  <a:lnTo>
                    <a:pt x="94" y="885"/>
                  </a:lnTo>
                  <a:lnTo>
                    <a:pt x="66" y="881"/>
                  </a:lnTo>
                  <a:lnTo>
                    <a:pt x="43" y="880"/>
                  </a:lnTo>
                  <a:lnTo>
                    <a:pt x="21" y="878"/>
                  </a:lnTo>
                  <a:lnTo>
                    <a:pt x="0" y="875"/>
                  </a:lnTo>
                  <a:lnTo>
                    <a:pt x="9" y="851"/>
                  </a:lnTo>
                  <a:lnTo>
                    <a:pt x="16" y="834"/>
                  </a:lnTo>
                  <a:lnTo>
                    <a:pt x="21" y="822"/>
                  </a:lnTo>
                  <a:lnTo>
                    <a:pt x="22" y="815"/>
                  </a:lnTo>
                  <a:lnTo>
                    <a:pt x="22" y="814"/>
                  </a:lnTo>
                  <a:lnTo>
                    <a:pt x="19" y="815"/>
                  </a:lnTo>
                  <a:lnTo>
                    <a:pt x="12" y="822"/>
                  </a:lnTo>
                  <a:lnTo>
                    <a:pt x="0" y="834"/>
                  </a:lnTo>
                  <a:close/>
                </a:path>
              </a:pathLst>
            </a:custGeom>
            <a:blipFill dpi="0" rotWithShape="0">
              <a:blip r:embed="rId2" cstate="screen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65" name="Freeform 5" descr="Corcho"/>
            <p:cNvSpPr>
              <a:spLocks/>
            </p:cNvSpPr>
            <p:nvPr/>
          </p:nvSpPr>
          <p:spPr bwMode="auto">
            <a:xfrm>
              <a:off x="3775" y="3362"/>
              <a:ext cx="498" cy="498"/>
            </a:xfrm>
            <a:custGeom>
              <a:avLst/>
              <a:gdLst/>
              <a:ahLst/>
              <a:cxnLst>
                <a:cxn ang="0">
                  <a:pos x="27" y="758"/>
                </a:cxn>
                <a:cxn ang="0">
                  <a:pos x="80" y="708"/>
                </a:cxn>
                <a:cxn ang="0">
                  <a:pos x="133" y="659"/>
                </a:cxn>
                <a:cxn ang="0">
                  <a:pos x="139" y="578"/>
                </a:cxn>
                <a:cxn ang="0">
                  <a:pos x="109" y="549"/>
                </a:cxn>
                <a:cxn ang="0">
                  <a:pos x="51" y="496"/>
                </a:cxn>
                <a:cxn ang="0">
                  <a:pos x="44" y="415"/>
                </a:cxn>
                <a:cxn ang="0">
                  <a:pos x="75" y="386"/>
                </a:cxn>
                <a:cxn ang="0">
                  <a:pos x="139" y="352"/>
                </a:cxn>
                <a:cxn ang="0">
                  <a:pos x="180" y="315"/>
                </a:cxn>
                <a:cxn ang="0">
                  <a:pos x="173" y="247"/>
                </a:cxn>
                <a:cxn ang="0">
                  <a:pos x="144" y="186"/>
                </a:cxn>
                <a:cxn ang="0">
                  <a:pos x="163" y="140"/>
                </a:cxn>
                <a:cxn ang="0">
                  <a:pos x="217" y="86"/>
                </a:cxn>
                <a:cxn ang="0">
                  <a:pos x="367" y="23"/>
                </a:cxn>
                <a:cxn ang="0">
                  <a:pos x="448" y="13"/>
                </a:cxn>
                <a:cxn ang="0">
                  <a:pos x="504" y="16"/>
                </a:cxn>
                <a:cxn ang="0">
                  <a:pos x="550" y="0"/>
                </a:cxn>
                <a:cxn ang="0">
                  <a:pos x="626" y="22"/>
                </a:cxn>
                <a:cxn ang="0">
                  <a:pos x="670" y="40"/>
                </a:cxn>
                <a:cxn ang="0">
                  <a:pos x="689" y="127"/>
                </a:cxn>
                <a:cxn ang="0">
                  <a:pos x="733" y="203"/>
                </a:cxn>
                <a:cxn ang="0">
                  <a:pos x="794" y="223"/>
                </a:cxn>
                <a:cxn ang="0">
                  <a:pos x="857" y="259"/>
                </a:cxn>
                <a:cxn ang="0">
                  <a:pos x="903" y="290"/>
                </a:cxn>
                <a:cxn ang="0">
                  <a:pos x="915" y="303"/>
                </a:cxn>
                <a:cxn ang="0">
                  <a:pos x="938" y="313"/>
                </a:cxn>
                <a:cxn ang="0">
                  <a:pos x="984" y="340"/>
                </a:cxn>
                <a:cxn ang="0">
                  <a:pos x="994" y="403"/>
                </a:cxn>
                <a:cxn ang="0">
                  <a:pos x="969" y="481"/>
                </a:cxn>
                <a:cxn ang="0">
                  <a:pos x="957" y="508"/>
                </a:cxn>
                <a:cxn ang="0">
                  <a:pos x="979" y="612"/>
                </a:cxn>
                <a:cxn ang="0">
                  <a:pos x="971" y="705"/>
                </a:cxn>
                <a:cxn ang="0">
                  <a:pos x="930" y="786"/>
                </a:cxn>
                <a:cxn ang="0">
                  <a:pos x="855" y="854"/>
                </a:cxn>
                <a:cxn ang="0">
                  <a:pos x="772" y="824"/>
                </a:cxn>
                <a:cxn ang="0">
                  <a:pos x="718" y="814"/>
                </a:cxn>
                <a:cxn ang="0">
                  <a:pos x="662" y="825"/>
                </a:cxn>
                <a:cxn ang="0">
                  <a:pos x="579" y="880"/>
                </a:cxn>
                <a:cxn ang="0">
                  <a:pos x="558" y="944"/>
                </a:cxn>
                <a:cxn ang="0">
                  <a:pos x="516" y="973"/>
                </a:cxn>
                <a:cxn ang="0">
                  <a:pos x="431" y="997"/>
                </a:cxn>
                <a:cxn ang="0">
                  <a:pos x="411" y="965"/>
                </a:cxn>
                <a:cxn ang="0">
                  <a:pos x="351" y="919"/>
                </a:cxn>
                <a:cxn ang="0">
                  <a:pos x="202" y="892"/>
                </a:cxn>
                <a:cxn ang="0">
                  <a:pos x="43" y="880"/>
                </a:cxn>
                <a:cxn ang="0">
                  <a:pos x="16" y="834"/>
                </a:cxn>
                <a:cxn ang="0">
                  <a:pos x="19" y="815"/>
                </a:cxn>
              </a:cxnLst>
              <a:rect l="0" t="0" r="r" b="b"/>
              <a:pathLst>
                <a:path w="998" h="997">
                  <a:moveTo>
                    <a:pt x="0" y="834"/>
                  </a:moveTo>
                  <a:lnTo>
                    <a:pt x="10" y="803"/>
                  </a:lnTo>
                  <a:lnTo>
                    <a:pt x="19" y="780"/>
                  </a:lnTo>
                  <a:lnTo>
                    <a:pt x="27" y="758"/>
                  </a:lnTo>
                  <a:lnTo>
                    <a:pt x="38" y="741"/>
                  </a:lnTo>
                  <a:lnTo>
                    <a:pt x="51" y="727"/>
                  </a:lnTo>
                  <a:lnTo>
                    <a:pt x="68" y="714"/>
                  </a:lnTo>
                  <a:lnTo>
                    <a:pt x="80" y="708"/>
                  </a:lnTo>
                  <a:lnTo>
                    <a:pt x="92" y="703"/>
                  </a:lnTo>
                  <a:lnTo>
                    <a:pt x="107" y="697"/>
                  </a:lnTo>
                  <a:lnTo>
                    <a:pt x="122" y="691"/>
                  </a:lnTo>
                  <a:lnTo>
                    <a:pt x="133" y="659"/>
                  </a:lnTo>
                  <a:lnTo>
                    <a:pt x="141" y="630"/>
                  </a:lnTo>
                  <a:lnTo>
                    <a:pt x="144" y="607"/>
                  </a:lnTo>
                  <a:lnTo>
                    <a:pt x="143" y="588"/>
                  </a:lnTo>
                  <a:lnTo>
                    <a:pt x="139" y="578"/>
                  </a:lnTo>
                  <a:lnTo>
                    <a:pt x="134" y="569"/>
                  </a:lnTo>
                  <a:lnTo>
                    <a:pt x="128" y="563"/>
                  </a:lnTo>
                  <a:lnTo>
                    <a:pt x="119" y="556"/>
                  </a:lnTo>
                  <a:lnTo>
                    <a:pt x="109" y="549"/>
                  </a:lnTo>
                  <a:lnTo>
                    <a:pt x="95" y="542"/>
                  </a:lnTo>
                  <a:lnTo>
                    <a:pt x="80" y="535"/>
                  </a:lnTo>
                  <a:lnTo>
                    <a:pt x="61" y="529"/>
                  </a:lnTo>
                  <a:lnTo>
                    <a:pt x="51" y="496"/>
                  </a:lnTo>
                  <a:lnTo>
                    <a:pt x="43" y="468"/>
                  </a:lnTo>
                  <a:lnTo>
                    <a:pt x="39" y="444"/>
                  </a:lnTo>
                  <a:lnTo>
                    <a:pt x="41" y="425"/>
                  </a:lnTo>
                  <a:lnTo>
                    <a:pt x="44" y="415"/>
                  </a:lnTo>
                  <a:lnTo>
                    <a:pt x="49" y="407"/>
                  </a:lnTo>
                  <a:lnTo>
                    <a:pt x="56" y="400"/>
                  </a:lnTo>
                  <a:lnTo>
                    <a:pt x="65" y="393"/>
                  </a:lnTo>
                  <a:lnTo>
                    <a:pt x="75" y="386"/>
                  </a:lnTo>
                  <a:lnTo>
                    <a:pt x="89" y="379"/>
                  </a:lnTo>
                  <a:lnTo>
                    <a:pt x="104" y="373"/>
                  </a:lnTo>
                  <a:lnTo>
                    <a:pt x="122" y="366"/>
                  </a:lnTo>
                  <a:lnTo>
                    <a:pt x="139" y="352"/>
                  </a:lnTo>
                  <a:lnTo>
                    <a:pt x="160" y="339"/>
                  </a:lnTo>
                  <a:lnTo>
                    <a:pt x="168" y="332"/>
                  </a:lnTo>
                  <a:lnTo>
                    <a:pt x="175" y="323"/>
                  </a:lnTo>
                  <a:lnTo>
                    <a:pt x="180" y="315"/>
                  </a:lnTo>
                  <a:lnTo>
                    <a:pt x="183" y="305"/>
                  </a:lnTo>
                  <a:lnTo>
                    <a:pt x="183" y="288"/>
                  </a:lnTo>
                  <a:lnTo>
                    <a:pt x="180" y="267"/>
                  </a:lnTo>
                  <a:lnTo>
                    <a:pt x="173" y="247"/>
                  </a:lnTo>
                  <a:lnTo>
                    <a:pt x="165" y="228"/>
                  </a:lnTo>
                  <a:lnTo>
                    <a:pt x="156" y="210"/>
                  </a:lnTo>
                  <a:lnTo>
                    <a:pt x="150" y="196"/>
                  </a:lnTo>
                  <a:lnTo>
                    <a:pt x="144" y="186"/>
                  </a:lnTo>
                  <a:lnTo>
                    <a:pt x="143" y="184"/>
                  </a:lnTo>
                  <a:lnTo>
                    <a:pt x="143" y="183"/>
                  </a:lnTo>
                  <a:lnTo>
                    <a:pt x="151" y="159"/>
                  </a:lnTo>
                  <a:lnTo>
                    <a:pt x="163" y="140"/>
                  </a:lnTo>
                  <a:lnTo>
                    <a:pt x="175" y="123"/>
                  </a:lnTo>
                  <a:lnTo>
                    <a:pt x="187" y="108"/>
                  </a:lnTo>
                  <a:lnTo>
                    <a:pt x="202" y="96"/>
                  </a:lnTo>
                  <a:lnTo>
                    <a:pt x="217" y="86"/>
                  </a:lnTo>
                  <a:lnTo>
                    <a:pt x="251" y="69"/>
                  </a:lnTo>
                  <a:lnTo>
                    <a:pt x="287" y="55"/>
                  </a:lnTo>
                  <a:lnTo>
                    <a:pt x="326" y="40"/>
                  </a:lnTo>
                  <a:lnTo>
                    <a:pt x="367" y="23"/>
                  </a:lnTo>
                  <a:lnTo>
                    <a:pt x="387" y="11"/>
                  </a:lnTo>
                  <a:lnTo>
                    <a:pt x="407" y="0"/>
                  </a:lnTo>
                  <a:lnTo>
                    <a:pt x="428" y="6"/>
                  </a:lnTo>
                  <a:lnTo>
                    <a:pt x="448" y="13"/>
                  </a:lnTo>
                  <a:lnTo>
                    <a:pt x="468" y="18"/>
                  </a:lnTo>
                  <a:lnTo>
                    <a:pt x="489" y="20"/>
                  </a:lnTo>
                  <a:lnTo>
                    <a:pt x="497" y="18"/>
                  </a:lnTo>
                  <a:lnTo>
                    <a:pt x="504" y="16"/>
                  </a:lnTo>
                  <a:lnTo>
                    <a:pt x="519" y="10"/>
                  </a:lnTo>
                  <a:lnTo>
                    <a:pt x="535" y="1"/>
                  </a:lnTo>
                  <a:lnTo>
                    <a:pt x="541" y="0"/>
                  </a:lnTo>
                  <a:lnTo>
                    <a:pt x="550" y="0"/>
                  </a:lnTo>
                  <a:lnTo>
                    <a:pt x="567" y="3"/>
                  </a:lnTo>
                  <a:lnTo>
                    <a:pt x="587" y="8"/>
                  </a:lnTo>
                  <a:lnTo>
                    <a:pt x="608" y="15"/>
                  </a:lnTo>
                  <a:lnTo>
                    <a:pt x="626" y="22"/>
                  </a:lnTo>
                  <a:lnTo>
                    <a:pt x="645" y="28"/>
                  </a:lnTo>
                  <a:lnTo>
                    <a:pt x="658" y="35"/>
                  </a:lnTo>
                  <a:lnTo>
                    <a:pt x="669" y="39"/>
                  </a:lnTo>
                  <a:lnTo>
                    <a:pt x="670" y="40"/>
                  </a:lnTo>
                  <a:lnTo>
                    <a:pt x="672" y="40"/>
                  </a:lnTo>
                  <a:lnTo>
                    <a:pt x="680" y="84"/>
                  </a:lnTo>
                  <a:lnTo>
                    <a:pt x="684" y="106"/>
                  </a:lnTo>
                  <a:lnTo>
                    <a:pt x="689" y="127"/>
                  </a:lnTo>
                  <a:lnTo>
                    <a:pt x="696" y="149"/>
                  </a:lnTo>
                  <a:lnTo>
                    <a:pt x="704" y="169"/>
                  </a:lnTo>
                  <a:lnTo>
                    <a:pt x="716" y="186"/>
                  </a:lnTo>
                  <a:lnTo>
                    <a:pt x="733" y="203"/>
                  </a:lnTo>
                  <a:lnTo>
                    <a:pt x="747" y="210"/>
                  </a:lnTo>
                  <a:lnTo>
                    <a:pt x="764" y="215"/>
                  </a:lnTo>
                  <a:lnTo>
                    <a:pt x="779" y="218"/>
                  </a:lnTo>
                  <a:lnTo>
                    <a:pt x="794" y="223"/>
                  </a:lnTo>
                  <a:lnTo>
                    <a:pt x="813" y="234"/>
                  </a:lnTo>
                  <a:lnTo>
                    <a:pt x="830" y="244"/>
                  </a:lnTo>
                  <a:lnTo>
                    <a:pt x="843" y="252"/>
                  </a:lnTo>
                  <a:lnTo>
                    <a:pt x="857" y="259"/>
                  </a:lnTo>
                  <a:lnTo>
                    <a:pt x="867" y="266"/>
                  </a:lnTo>
                  <a:lnTo>
                    <a:pt x="877" y="273"/>
                  </a:lnTo>
                  <a:lnTo>
                    <a:pt x="892" y="283"/>
                  </a:lnTo>
                  <a:lnTo>
                    <a:pt x="903" y="290"/>
                  </a:lnTo>
                  <a:lnTo>
                    <a:pt x="908" y="295"/>
                  </a:lnTo>
                  <a:lnTo>
                    <a:pt x="911" y="298"/>
                  </a:lnTo>
                  <a:lnTo>
                    <a:pt x="913" y="301"/>
                  </a:lnTo>
                  <a:lnTo>
                    <a:pt x="915" y="303"/>
                  </a:lnTo>
                  <a:lnTo>
                    <a:pt x="916" y="305"/>
                  </a:lnTo>
                  <a:lnTo>
                    <a:pt x="920" y="307"/>
                  </a:lnTo>
                  <a:lnTo>
                    <a:pt x="928" y="308"/>
                  </a:lnTo>
                  <a:lnTo>
                    <a:pt x="938" y="313"/>
                  </a:lnTo>
                  <a:lnTo>
                    <a:pt x="955" y="318"/>
                  </a:lnTo>
                  <a:lnTo>
                    <a:pt x="965" y="322"/>
                  </a:lnTo>
                  <a:lnTo>
                    <a:pt x="977" y="325"/>
                  </a:lnTo>
                  <a:lnTo>
                    <a:pt x="984" y="340"/>
                  </a:lnTo>
                  <a:lnTo>
                    <a:pt x="991" y="356"/>
                  </a:lnTo>
                  <a:lnTo>
                    <a:pt x="996" y="371"/>
                  </a:lnTo>
                  <a:lnTo>
                    <a:pt x="998" y="386"/>
                  </a:lnTo>
                  <a:lnTo>
                    <a:pt x="994" y="403"/>
                  </a:lnTo>
                  <a:lnTo>
                    <a:pt x="989" y="424"/>
                  </a:lnTo>
                  <a:lnTo>
                    <a:pt x="982" y="444"/>
                  </a:lnTo>
                  <a:lnTo>
                    <a:pt x="976" y="463"/>
                  </a:lnTo>
                  <a:lnTo>
                    <a:pt x="969" y="481"/>
                  </a:lnTo>
                  <a:lnTo>
                    <a:pt x="962" y="495"/>
                  </a:lnTo>
                  <a:lnTo>
                    <a:pt x="959" y="505"/>
                  </a:lnTo>
                  <a:lnTo>
                    <a:pt x="957" y="507"/>
                  </a:lnTo>
                  <a:lnTo>
                    <a:pt x="957" y="508"/>
                  </a:lnTo>
                  <a:lnTo>
                    <a:pt x="965" y="535"/>
                  </a:lnTo>
                  <a:lnTo>
                    <a:pt x="971" y="561"/>
                  </a:lnTo>
                  <a:lnTo>
                    <a:pt x="976" y="586"/>
                  </a:lnTo>
                  <a:lnTo>
                    <a:pt x="979" y="612"/>
                  </a:lnTo>
                  <a:lnTo>
                    <a:pt x="979" y="636"/>
                  </a:lnTo>
                  <a:lnTo>
                    <a:pt x="977" y="659"/>
                  </a:lnTo>
                  <a:lnTo>
                    <a:pt x="976" y="683"/>
                  </a:lnTo>
                  <a:lnTo>
                    <a:pt x="971" y="705"/>
                  </a:lnTo>
                  <a:lnTo>
                    <a:pt x="962" y="727"/>
                  </a:lnTo>
                  <a:lnTo>
                    <a:pt x="954" y="747"/>
                  </a:lnTo>
                  <a:lnTo>
                    <a:pt x="942" y="768"/>
                  </a:lnTo>
                  <a:lnTo>
                    <a:pt x="930" y="786"/>
                  </a:lnTo>
                  <a:lnTo>
                    <a:pt x="915" y="805"/>
                  </a:lnTo>
                  <a:lnTo>
                    <a:pt x="896" y="822"/>
                  </a:lnTo>
                  <a:lnTo>
                    <a:pt x="877" y="839"/>
                  </a:lnTo>
                  <a:lnTo>
                    <a:pt x="855" y="854"/>
                  </a:lnTo>
                  <a:lnTo>
                    <a:pt x="828" y="844"/>
                  </a:lnTo>
                  <a:lnTo>
                    <a:pt x="806" y="837"/>
                  </a:lnTo>
                  <a:lnTo>
                    <a:pt x="787" y="831"/>
                  </a:lnTo>
                  <a:lnTo>
                    <a:pt x="772" y="824"/>
                  </a:lnTo>
                  <a:lnTo>
                    <a:pt x="760" y="820"/>
                  </a:lnTo>
                  <a:lnTo>
                    <a:pt x="750" y="817"/>
                  </a:lnTo>
                  <a:lnTo>
                    <a:pt x="735" y="814"/>
                  </a:lnTo>
                  <a:lnTo>
                    <a:pt x="718" y="814"/>
                  </a:lnTo>
                  <a:lnTo>
                    <a:pt x="708" y="815"/>
                  </a:lnTo>
                  <a:lnTo>
                    <a:pt x="696" y="819"/>
                  </a:lnTo>
                  <a:lnTo>
                    <a:pt x="680" y="820"/>
                  </a:lnTo>
                  <a:lnTo>
                    <a:pt x="662" y="825"/>
                  </a:lnTo>
                  <a:lnTo>
                    <a:pt x="640" y="829"/>
                  </a:lnTo>
                  <a:lnTo>
                    <a:pt x="611" y="834"/>
                  </a:lnTo>
                  <a:lnTo>
                    <a:pt x="589" y="864"/>
                  </a:lnTo>
                  <a:lnTo>
                    <a:pt x="579" y="880"/>
                  </a:lnTo>
                  <a:lnTo>
                    <a:pt x="570" y="895"/>
                  </a:lnTo>
                  <a:lnTo>
                    <a:pt x="565" y="910"/>
                  </a:lnTo>
                  <a:lnTo>
                    <a:pt x="563" y="929"/>
                  </a:lnTo>
                  <a:lnTo>
                    <a:pt x="558" y="944"/>
                  </a:lnTo>
                  <a:lnTo>
                    <a:pt x="555" y="951"/>
                  </a:lnTo>
                  <a:lnTo>
                    <a:pt x="550" y="956"/>
                  </a:lnTo>
                  <a:lnTo>
                    <a:pt x="535" y="965"/>
                  </a:lnTo>
                  <a:lnTo>
                    <a:pt x="516" y="973"/>
                  </a:lnTo>
                  <a:lnTo>
                    <a:pt x="475" y="987"/>
                  </a:lnTo>
                  <a:lnTo>
                    <a:pt x="457" y="990"/>
                  </a:lnTo>
                  <a:lnTo>
                    <a:pt x="441" y="993"/>
                  </a:lnTo>
                  <a:lnTo>
                    <a:pt x="431" y="997"/>
                  </a:lnTo>
                  <a:lnTo>
                    <a:pt x="429" y="997"/>
                  </a:lnTo>
                  <a:lnTo>
                    <a:pt x="428" y="997"/>
                  </a:lnTo>
                  <a:lnTo>
                    <a:pt x="419" y="980"/>
                  </a:lnTo>
                  <a:lnTo>
                    <a:pt x="411" y="965"/>
                  </a:lnTo>
                  <a:lnTo>
                    <a:pt x="401" y="948"/>
                  </a:lnTo>
                  <a:lnTo>
                    <a:pt x="387" y="936"/>
                  </a:lnTo>
                  <a:lnTo>
                    <a:pt x="372" y="927"/>
                  </a:lnTo>
                  <a:lnTo>
                    <a:pt x="351" y="919"/>
                  </a:lnTo>
                  <a:lnTo>
                    <a:pt x="331" y="912"/>
                  </a:lnTo>
                  <a:lnTo>
                    <a:pt x="307" y="907"/>
                  </a:lnTo>
                  <a:lnTo>
                    <a:pt x="256" y="898"/>
                  </a:lnTo>
                  <a:lnTo>
                    <a:pt x="202" y="892"/>
                  </a:lnTo>
                  <a:lnTo>
                    <a:pt x="146" y="888"/>
                  </a:lnTo>
                  <a:lnTo>
                    <a:pt x="94" y="885"/>
                  </a:lnTo>
                  <a:lnTo>
                    <a:pt x="66" y="881"/>
                  </a:lnTo>
                  <a:lnTo>
                    <a:pt x="43" y="880"/>
                  </a:lnTo>
                  <a:lnTo>
                    <a:pt x="21" y="878"/>
                  </a:lnTo>
                  <a:lnTo>
                    <a:pt x="0" y="875"/>
                  </a:lnTo>
                  <a:lnTo>
                    <a:pt x="9" y="851"/>
                  </a:lnTo>
                  <a:lnTo>
                    <a:pt x="16" y="834"/>
                  </a:lnTo>
                  <a:lnTo>
                    <a:pt x="21" y="822"/>
                  </a:lnTo>
                  <a:lnTo>
                    <a:pt x="22" y="815"/>
                  </a:lnTo>
                  <a:lnTo>
                    <a:pt x="22" y="814"/>
                  </a:lnTo>
                  <a:lnTo>
                    <a:pt x="19" y="815"/>
                  </a:lnTo>
                  <a:lnTo>
                    <a:pt x="12" y="822"/>
                  </a:lnTo>
                  <a:lnTo>
                    <a:pt x="0" y="834"/>
                  </a:lnTo>
                  <a:close/>
                </a:path>
              </a:pathLst>
            </a:custGeom>
            <a:blipFill dpi="0" rotWithShape="0">
              <a:blip r:embed="rId2" cstate="screen"/>
              <a:srcRect/>
              <a:tile tx="0" ty="0" sx="100000" sy="100000" flip="none" algn="tl"/>
            </a:blipFill>
            <a:ln w="31750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8001001" y="5222876"/>
            <a:ext cx="195263" cy="195263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7942264" y="1752600"/>
            <a:ext cx="1508125" cy="1276350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0" y="30"/>
              </a:cxn>
              <a:cxn ang="0">
                <a:pos x="1873" y="1608"/>
              </a:cxn>
              <a:cxn ang="0">
                <a:pos x="1898" y="1577"/>
              </a:cxn>
              <a:cxn ang="0">
                <a:pos x="25" y="0"/>
              </a:cxn>
            </a:cxnLst>
            <a:rect l="0" t="0" r="r" b="b"/>
            <a:pathLst>
              <a:path w="1898" h="1608">
                <a:moveTo>
                  <a:pt x="25" y="0"/>
                </a:moveTo>
                <a:lnTo>
                  <a:pt x="0" y="30"/>
                </a:lnTo>
                <a:lnTo>
                  <a:pt x="1873" y="1608"/>
                </a:lnTo>
                <a:lnTo>
                  <a:pt x="1898" y="1577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3" name="Freeform 13"/>
          <p:cNvSpPr>
            <a:spLocks/>
          </p:cNvSpPr>
          <p:nvPr/>
        </p:nvSpPr>
        <p:spPr bwMode="auto">
          <a:xfrm>
            <a:off x="8266114" y="3449638"/>
            <a:ext cx="407987" cy="34290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30"/>
              </a:cxn>
              <a:cxn ang="0">
                <a:pos x="489" y="432"/>
              </a:cxn>
              <a:cxn ang="0">
                <a:pos x="514" y="402"/>
              </a:cxn>
              <a:cxn ang="0">
                <a:pos x="26" y="0"/>
              </a:cxn>
            </a:cxnLst>
            <a:rect l="0" t="0" r="r" b="b"/>
            <a:pathLst>
              <a:path w="514" h="432">
                <a:moveTo>
                  <a:pt x="26" y="0"/>
                </a:moveTo>
                <a:lnTo>
                  <a:pt x="0" y="30"/>
                </a:lnTo>
                <a:lnTo>
                  <a:pt x="489" y="432"/>
                </a:lnTo>
                <a:lnTo>
                  <a:pt x="514" y="402"/>
                </a:lnTo>
                <a:lnTo>
                  <a:pt x="2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5" name="Freeform 15"/>
          <p:cNvSpPr>
            <a:spLocks/>
          </p:cNvSpPr>
          <p:nvPr/>
        </p:nvSpPr>
        <p:spPr bwMode="auto">
          <a:xfrm>
            <a:off x="7829550" y="4498976"/>
            <a:ext cx="1684338" cy="1425575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0" y="30"/>
              </a:cxn>
              <a:cxn ang="0">
                <a:pos x="2096" y="1796"/>
              </a:cxn>
              <a:cxn ang="0">
                <a:pos x="2121" y="1765"/>
              </a:cxn>
              <a:cxn ang="0">
                <a:pos x="25" y="0"/>
              </a:cxn>
            </a:cxnLst>
            <a:rect l="0" t="0" r="r" b="b"/>
            <a:pathLst>
              <a:path w="2121" h="1796">
                <a:moveTo>
                  <a:pt x="25" y="0"/>
                </a:moveTo>
                <a:lnTo>
                  <a:pt x="0" y="30"/>
                </a:lnTo>
                <a:lnTo>
                  <a:pt x="2096" y="1796"/>
                </a:lnTo>
                <a:lnTo>
                  <a:pt x="2121" y="1765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7" name="Freeform 17"/>
          <p:cNvSpPr>
            <a:spLocks/>
          </p:cNvSpPr>
          <p:nvPr/>
        </p:nvSpPr>
        <p:spPr bwMode="auto">
          <a:xfrm>
            <a:off x="8201025" y="6130925"/>
            <a:ext cx="844550" cy="717550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0" y="31"/>
              </a:cxn>
              <a:cxn ang="0">
                <a:pos x="1038" y="904"/>
              </a:cxn>
              <a:cxn ang="0">
                <a:pos x="1063" y="874"/>
              </a:cxn>
              <a:cxn ang="0">
                <a:pos x="25" y="0"/>
              </a:cxn>
            </a:cxnLst>
            <a:rect l="0" t="0" r="r" b="b"/>
            <a:pathLst>
              <a:path w="1063" h="904">
                <a:moveTo>
                  <a:pt x="25" y="0"/>
                </a:moveTo>
                <a:lnTo>
                  <a:pt x="0" y="31"/>
                </a:lnTo>
                <a:lnTo>
                  <a:pt x="1038" y="904"/>
                </a:lnTo>
                <a:lnTo>
                  <a:pt x="1063" y="874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8632825" y="3748088"/>
            <a:ext cx="8318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710614" y="3749675"/>
            <a:ext cx="60240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900"/>
              <a:t>Muro,</a:t>
            </a:r>
            <a:endParaRPr lang="es-E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8742364" y="4033838"/>
            <a:ext cx="5466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900"/>
              <a:t>Suelo</a:t>
            </a:r>
            <a:endParaRPr lang="es-E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4588" name="Group 102"/>
          <p:cNvGrpSpPr>
            <a:grpSpLocks/>
          </p:cNvGrpSpPr>
          <p:nvPr/>
        </p:nvGrpSpPr>
        <p:grpSpPr bwMode="auto">
          <a:xfrm>
            <a:off x="7753350" y="1236663"/>
            <a:ext cx="1760538" cy="5510212"/>
            <a:chOff x="3924" y="779"/>
            <a:chExt cx="1109" cy="3471"/>
          </a:xfrm>
        </p:grpSpPr>
        <p:sp>
          <p:nvSpPr>
            <p:cNvPr id="66569" name="Freeform 9"/>
            <p:cNvSpPr>
              <a:spLocks/>
            </p:cNvSpPr>
            <p:nvPr/>
          </p:nvSpPr>
          <p:spPr bwMode="auto">
            <a:xfrm>
              <a:off x="3924" y="822"/>
              <a:ext cx="387" cy="3428"/>
            </a:xfrm>
            <a:custGeom>
              <a:avLst/>
              <a:gdLst/>
              <a:ahLst/>
              <a:cxnLst>
                <a:cxn ang="0">
                  <a:pos x="409" y="239"/>
                </a:cxn>
                <a:cxn ang="0">
                  <a:pos x="173" y="639"/>
                </a:cxn>
                <a:cxn ang="0">
                  <a:pos x="24" y="1050"/>
                </a:cxn>
                <a:cxn ang="0">
                  <a:pos x="0" y="1314"/>
                </a:cxn>
                <a:cxn ang="0">
                  <a:pos x="34" y="1498"/>
                </a:cxn>
                <a:cxn ang="0">
                  <a:pos x="130" y="1728"/>
                </a:cxn>
                <a:cxn ang="0">
                  <a:pos x="387" y="2152"/>
                </a:cxn>
                <a:cxn ang="0">
                  <a:pos x="570" y="2478"/>
                </a:cxn>
                <a:cxn ang="0">
                  <a:pos x="643" y="2700"/>
                </a:cxn>
                <a:cxn ang="0">
                  <a:pos x="651" y="2820"/>
                </a:cxn>
                <a:cxn ang="0">
                  <a:pos x="633" y="2934"/>
                </a:cxn>
                <a:cxn ang="0">
                  <a:pos x="546" y="3129"/>
                </a:cxn>
                <a:cxn ang="0">
                  <a:pos x="427" y="3311"/>
                </a:cxn>
                <a:cxn ang="0">
                  <a:pos x="212" y="3612"/>
                </a:cxn>
                <a:cxn ang="0">
                  <a:pos x="117" y="3799"/>
                </a:cxn>
                <a:cxn ang="0">
                  <a:pos x="81" y="3960"/>
                </a:cxn>
                <a:cxn ang="0">
                  <a:pos x="102" y="4125"/>
                </a:cxn>
                <a:cxn ang="0">
                  <a:pos x="186" y="4321"/>
                </a:cxn>
                <a:cxn ang="0">
                  <a:pos x="349" y="4564"/>
                </a:cxn>
                <a:cxn ang="0">
                  <a:pos x="521" y="4800"/>
                </a:cxn>
                <a:cxn ang="0">
                  <a:pos x="683" y="5091"/>
                </a:cxn>
                <a:cxn ang="0">
                  <a:pos x="721" y="5214"/>
                </a:cxn>
                <a:cxn ang="0">
                  <a:pos x="729" y="5444"/>
                </a:cxn>
                <a:cxn ang="0">
                  <a:pos x="707" y="5592"/>
                </a:cxn>
                <a:cxn ang="0">
                  <a:pos x="573" y="6038"/>
                </a:cxn>
                <a:cxn ang="0">
                  <a:pos x="380" y="6511"/>
                </a:cxn>
                <a:cxn ang="0">
                  <a:pos x="292" y="6720"/>
                </a:cxn>
                <a:cxn ang="0">
                  <a:pos x="283" y="6855"/>
                </a:cxn>
                <a:cxn ang="0">
                  <a:pos x="344" y="6698"/>
                </a:cxn>
                <a:cxn ang="0">
                  <a:pos x="437" y="6479"/>
                </a:cxn>
                <a:cxn ang="0">
                  <a:pos x="651" y="5939"/>
                </a:cxn>
                <a:cxn ang="0">
                  <a:pos x="746" y="5599"/>
                </a:cxn>
                <a:cxn ang="0">
                  <a:pos x="773" y="5395"/>
                </a:cxn>
                <a:cxn ang="0">
                  <a:pos x="760" y="5205"/>
                </a:cxn>
                <a:cxn ang="0">
                  <a:pos x="682" y="4991"/>
                </a:cxn>
                <a:cxn ang="0">
                  <a:pos x="495" y="4696"/>
                </a:cxn>
                <a:cxn ang="0">
                  <a:pos x="253" y="4393"/>
                </a:cxn>
                <a:cxn ang="0">
                  <a:pos x="183" y="4228"/>
                </a:cxn>
                <a:cxn ang="0">
                  <a:pos x="110" y="4077"/>
                </a:cxn>
                <a:cxn ang="0">
                  <a:pos x="127" y="3921"/>
                </a:cxn>
                <a:cxn ang="0">
                  <a:pos x="154" y="3814"/>
                </a:cxn>
                <a:cxn ang="0">
                  <a:pos x="249" y="3628"/>
                </a:cxn>
                <a:cxn ang="0">
                  <a:pos x="402" y="3414"/>
                </a:cxn>
                <a:cxn ang="0">
                  <a:pos x="583" y="3144"/>
                </a:cxn>
                <a:cxn ang="0">
                  <a:pos x="670" y="2949"/>
                </a:cxn>
                <a:cxn ang="0">
                  <a:pos x="692" y="2820"/>
                </a:cxn>
                <a:cxn ang="0">
                  <a:pos x="672" y="2642"/>
                </a:cxn>
                <a:cxn ang="0">
                  <a:pos x="585" y="2417"/>
                </a:cxn>
                <a:cxn ang="0">
                  <a:pos x="365" y="2044"/>
                </a:cxn>
                <a:cxn ang="0">
                  <a:pos x="144" y="1665"/>
                </a:cxn>
                <a:cxn ang="0">
                  <a:pos x="58" y="1437"/>
                </a:cxn>
                <a:cxn ang="0">
                  <a:pos x="41" y="1313"/>
                </a:cxn>
                <a:cxn ang="0">
                  <a:pos x="42" y="1057"/>
                </a:cxn>
                <a:cxn ang="0">
                  <a:pos x="171" y="734"/>
                </a:cxn>
                <a:cxn ang="0">
                  <a:pos x="395" y="334"/>
                </a:cxn>
                <a:cxn ang="0">
                  <a:pos x="607" y="22"/>
                </a:cxn>
              </a:cxnLst>
              <a:rect l="0" t="0" r="r" b="b"/>
              <a:pathLst>
                <a:path w="775" h="6855">
                  <a:moveTo>
                    <a:pt x="607" y="22"/>
                  </a:moveTo>
                  <a:lnTo>
                    <a:pt x="575" y="0"/>
                  </a:lnTo>
                  <a:lnTo>
                    <a:pt x="466" y="154"/>
                  </a:lnTo>
                  <a:lnTo>
                    <a:pt x="414" y="232"/>
                  </a:lnTo>
                  <a:lnTo>
                    <a:pt x="409" y="239"/>
                  </a:lnTo>
                  <a:lnTo>
                    <a:pt x="358" y="319"/>
                  </a:lnTo>
                  <a:lnTo>
                    <a:pt x="307" y="399"/>
                  </a:lnTo>
                  <a:lnTo>
                    <a:pt x="259" y="478"/>
                  </a:lnTo>
                  <a:lnTo>
                    <a:pt x="214" y="558"/>
                  </a:lnTo>
                  <a:lnTo>
                    <a:pt x="173" y="639"/>
                  </a:lnTo>
                  <a:lnTo>
                    <a:pt x="134" y="719"/>
                  </a:lnTo>
                  <a:lnTo>
                    <a:pt x="98" y="801"/>
                  </a:lnTo>
                  <a:lnTo>
                    <a:pt x="69" y="884"/>
                  </a:lnTo>
                  <a:lnTo>
                    <a:pt x="44" y="967"/>
                  </a:lnTo>
                  <a:lnTo>
                    <a:pt x="24" y="1050"/>
                  </a:lnTo>
                  <a:lnTo>
                    <a:pt x="22" y="1057"/>
                  </a:lnTo>
                  <a:lnTo>
                    <a:pt x="8" y="1141"/>
                  </a:lnTo>
                  <a:lnTo>
                    <a:pt x="2" y="1226"/>
                  </a:lnTo>
                  <a:lnTo>
                    <a:pt x="0" y="1270"/>
                  </a:lnTo>
                  <a:lnTo>
                    <a:pt x="0" y="1314"/>
                  </a:lnTo>
                  <a:lnTo>
                    <a:pt x="3" y="1357"/>
                  </a:lnTo>
                  <a:lnTo>
                    <a:pt x="10" y="1401"/>
                  </a:lnTo>
                  <a:lnTo>
                    <a:pt x="12" y="1408"/>
                  </a:lnTo>
                  <a:lnTo>
                    <a:pt x="20" y="1452"/>
                  </a:lnTo>
                  <a:lnTo>
                    <a:pt x="34" y="1498"/>
                  </a:lnTo>
                  <a:lnTo>
                    <a:pt x="47" y="1543"/>
                  </a:lnTo>
                  <a:lnTo>
                    <a:pt x="66" y="1589"/>
                  </a:lnTo>
                  <a:lnTo>
                    <a:pt x="85" y="1635"/>
                  </a:lnTo>
                  <a:lnTo>
                    <a:pt x="107" y="1681"/>
                  </a:lnTo>
                  <a:lnTo>
                    <a:pt x="130" y="1728"/>
                  </a:lnTo>
                  <a:lnTo>
                    <a:pt x="156" y="1774"/>
                  </a:lnTo>
                  <a:lnTo>
                    <a:pt x="210" y="1869"/>
                  </a:lnTo>
                  <a:lnTo>
                    <a:pt x="268" y="1964"/>
                  </a:lnTo>
                  <a:lnTo>
                    <a:pt x="327" y="2059"/>
                  </a:lnTo>
                  <a:lnTo>
                    <a:pt x="387" y="2152"/>
                  </a:lnTo>
                  <a:lnTo>
                    <a:pt x="444" y="2247"/>
                  </a:lnTo>
                  <a:lnTo>
                    <a:pt x="499" y="2341"/>
                  </a:lnTo>
                  <a:lnTo>
                    <a:pt x="524" y="2386"/>
                  </a:lnTo>
                  <a:lnTo>
                    <a:pt x="548" y="2432"/>
                  </a:lnTo>
                  <a:lnTo>
                    <a:pt x="570" y="2478"/>
                  </a:lnTo>
                  <a:lnTo>
                    <a:pt x="588" y="2524"/>
                  </a:lnTo>
                  <a:lnTo>
                    <a:pt x="607" y="2569"/>
                  </a:lnTo>
                  <a:lnTo>
                    <a:pt x="622" y="2614"/>
                  </a:lnTo>
                  <a:lnTo>
                    <a:pt x="634" y="2658"/>
                  </a:lnTo>
                  <a:lnTo>
                    <a:pt x="643" y="2700"/>
                  </a:lnTo>
                  <a:lnTo>
                    <a:pt x="661" y="2693"/>
                  </a:lnTo>
                  <a:lnTo>
                    <a:pt x="641" y="2693"/>
                  </a:lnTo>
                  <a:lnTo>
                    <a:pt x="648" y="2736"/>
                  </a:lnTo>
                  <a:lnTo>
                    <a:pt x="651" y="2780"/>
                  </a:lnTo>
                  <a:lnTo>
                    <a:pt x="651" y="2820"/>
                  </a:lnTo>
                  <a:lnTo>
                    <a:pt x="646" y="2861"/>
                  </a:lnTo>
                  <a:lnTo>
                    <a:pt x="639" y="2902"/>
                  </a:lnTo>
                  <a:lnTo>
                    <a:pt x="660" y="2902"/>
                  </a:lnTo>
                  <a:lnTo>
                    <a:pt x="641" y="2893"/>
                  </a:lnTo>
                  <a:lnTo>
                    <a:pt x="633" y="2934"/>
                  </a:lnTo>
                  <a:lnTo>
                    <a:pt x="619" y="2975"/>
                  </a:lnTo>
                  <a:lnTo>
                    <a:pt x="604" y="3014"/>
                  </a:lnTo>
                  <a:lnTo>
                    <a:pt x="587" y="3053"/>
                  </a:lnTo>
                  <a:lnTo>
                    <a:pt x="568" y="3092"/>
                  </a:lnTo>
                  <a:lnTo>
                    <a:pt x="546" y="3129"/>
                  </a:lnTo>
                  <a:lnTo>
                    <a:pt x="524" y="3168"/>
                  </a:lnTo>
                  <a:lnTo>
                    <a:pt x="475" y="3243"/>
                  </a:lnTo>
                  <a:lnTo>
                    <a:pt x="493" y="3250"/>
                  </a:lnTo>
                  <a:lnTo>
                    <a:pt x="480" y="3236"/>
                  </a:lnTo>
                  <a:lnTo>
                    <a:pt x="427" y="3311"/>
                  </a:lnTo>
                  <a:lnTo>
                    <a:pt x="373" y="3385"/>
                  </a:lnTo>
                  <a:lnTo>
                    <a:pt x="317" y="3458"/>
                  </a:lnTo>
                  <a:lnTo>
                    <a:pt x="264" y="3531"/>
                  </a:lnTo>
                  <a:lnTo>
                    <a:pt x="261" y="3538"/>
                  </a:lnTo>
                  <a:lnTo>
                    <a:pt x="212" y="3612"/>
                  </a:lnTo>
                  <a:lnTo>
                    <a:pt x="190" y="3650"/>
                  </a:lnTo>
                  <a:lnTo>
                    <a:pt x="168" y="3687"/>
                  </a:lnTo>
                  <a:lnTo>
                    <a:pt x="149" y="3724"/>
                  </a:lnTo>
                  <a:lnTo>
                    <a:pt x="132" y="3762"/>
                  </a:lnTo>
                  <a:lnTo>
                    <a:pt x="117" y="3799"/>
                  </a:lnTo>
                  <a:lnTo>
                    <a:pt x="105" y="3836"/>
                  </a:lnTo>
                  <a:lnTo>
                    <a:pt x="95" y="3875"/>
                  </a:lnTo>
                  <a:lnTo>
                    <a:pt x="93" y="3882"/>
                  </a:lnTo>
                  <a:lnTo>
                    <a:pt x="86" y="3921"/>
                  </a:lnTo>
                  <a:lnTo>
                    <a:pt x="81" y="3960"/>
                  </a:lnTo>
                  <a:lnTo>
                    <a:pt x="81" y="4001"/>
                  </a:lnTo>
                  <a:lnTo>
                    <a:pt x="85" y="4038"/>
                  </a:lnTo>
                  <a:lnTo>
                    <a:pt x="90" y="4077"/>
                  </a:lnTo>
                  <a:lnTo>
                    <a:pt x="91" y="4086"/>
                  </a:lnTo>
                  <a:lnTo>
                    <a:pt x="102" y="4125"/>
                  </a:lnTo>
                  <a:lnTo>
                    <a:pt x="113" y="4164"/>
                  </a:lnTo>
                  <a:lnTo>
                    <a:pt x="129" y="4203"/>
                  </a:lnTo>
                  <a:lnTo>
                    <a:pt x="146" y="4243"/>
                  </a:lnTo>
                  <a:lnTo>
                    <a:pt x="166" y="4282"/>
                  </a:lnTo>
                  <a:lnTo>
                    <a:pt x="186" y="4321"/>
                  </a:lnTo>
                  <a:lnTo>
                    <a:pt x="210" y="4360"/>
                  </a:lnTo>
                  <a:lnTo>
                    <a:pt x="234" y="4399"/>
                  </a:lnTo>
                  <a:lnTo>
                    <a:pt x="239" y="4406"/>
                  </a:lnTo>
                  <a:lnTo>
                    <a:pt x="292" y="4486"/>
                  </a:lnTo>
                  <a:lnTo>
                    <a:pt x="349" y="4564"/>
                  </a:lnTo>
                  <a:lnTo>
                    <a:pt x="409" y="4645"/>
                  </a:lnTo>
                  <a:lnTo>
                    <a:pt x="466" y="4725"/>
                  </a:lnTo>
                  <a:lnTo>
                    <a:pt x="524" y="4806"/>
                  </a:lnTo>
                  <a:lnTo>
                    <a:pt x="539" y="4791"/>
                  </a:lnTo>
                  <a:lnTo>
                    <a:pt x="521" y="4800"/>
                  </a:lnTo>
                  <a:lnTo>
                    <a:pt x="573" y="4881"/>
                  </a:lnTo>
                  <a:lnTo>
                    <a:pt x="622" y="4964"/>
                  </a:lnTo>
                  <a:lnTo>
                    <a:pt x="644" y="5007"/>
                  </a:lnTo>
                  <a:lnTo>
                    <a:pt x="665" y="5049"/>
                  </a:lnTo>
                  <a:lnTo>
                    <a:pt x="683" y="5091"/>
                  </a:lnTo>
                  <a:lnTo>
                    <a:pt x="699" y="5134"/>
                  </a:lnTo>
                  <a:lnTo>
                    <a:pt x="712" y="5178"/>
                  </a:lnTo>
                  <a:lnTo>
                    <a:pt x="722" y="5220"/>
                  </a:lnTo>
                  <a:lnTo>
                    <a:pt x="741" y="5214"/>
                  </a:lnTo>
                  <a:lnTo>
                    <a:pt x="721" y="5214"/>
                  </a:lnTo>
                  <a:lnTo>
                    <a:pt x="729" y="5258"/>
                  </a:lnTo>
                  <a:lnTo>
                    <a:pt x="733" y="5303"/>
                  </a:lnTo>
                  <a:lnTo>
                    <a:pt x="734" y="5347"/>
                  </a:lnTo>
                  <a:lnTo>
                    <a:pt x="733" y="5395"/>
                  </a:lnTo>
                  <a:lnTo>
                    <a:pt x="729" y="5444"/>
                  </a:lnTo>
                  <a:lnTo>
                    <a:pt x="722" y="5493"/>
                  </a:lnTo>
                  <a:lnTo>
                    <a:pt x="714" y="5546"/>
                  </a:lnTo>
                  <a:lnTo>
                    <a:pt x="705" y="5599"/>
                  </a:lnTo>
                  <a:lnTo>
                    <a:pt x="726" y="5599"/>
                  </a:lnTo>
                  <a:lnTo>
                    <a:pt x="707" y="5592"/>
                  </a:lnTo>
                  <a:lnTo>
                    <a:pt x="695" y="5644"/>
                  </a:lnTo>
                  <a:lnTo>
                    <a:pt x="682" y="5700"/>
                  </a:lnTo>
                  <a:lnTo>
                    <a:pt x="649" y="5812"/>
                  </a:lnTo>
                  <a:lnTo>
                    <a:pt x="614" y="5924"/>
                  </a:lnTo>
                  <a:lnTo>
                    <a:pt x="573" y="6038"/>
                  </a:lnTo>
                  <a:lnTo>
                    <a:pt x="531" y="6150"/>
                  </a:lnTo>
                  <a:lnTo>
                    <a:pt x="487" y="6258"/>
                  </a:lnTo>
                  <a:lnTo>
                    <a:pt x="443" y="6363"/>
                  </a:lnTo>
                  <a:lnTo>
                    <a:pt x="400" y="6463"/>
                  </a:lnTo>
                  <a:lnTo>
                    <a:pt x="380" y="6511"/>
                  </a:lnTo>
                  <a:lnTo>
                    <a:pt x="361" y="6557"/>
                  </a:lnTo>
                  <a:lnTo>
                    <a:pt x="341" y="6601"/>
                  </a:lnTo>
                  <a:lnTo>
                    <a:pt x="324" y="6643"/>
                  </a:lnTo>
                  <a:lnTo>
                    <a:pt x="307" y="6682"/>
                  </a:lnTo>
                  <a:lnTo>
                    <a:pt x="292" y="6720"/>
                  </a:lnTo>
                  <a:lnTo>
                    <a:pt x="278" y="6755"/>
                  </a:lnTo>
                  <a:lnTo>
                    <a:pt x="264" y="6786"/>
                  </a:lnTo>
                  <a:lnTo>
                    <a:pt x="254" y="6815"/>
                  </a:lnTo>
                  <a:lnTo>
                    <a:pt x="246" y="6843"/>
                  </a:lnTo>
                  <a:lnTo>
                    <a:pt x="283" y="6855"/>
                  </a:lnTo>
                  <a:lnTo>
                    <a:pt x="292" y="6830"/>
                  </a:lnTo>
                  <a:lnTo>
                    <a:pt x="302" y="6801"/>
                  </a:lnTo>
                  <a:lnTo>
                    <a:pt x="315" y="6770"/>
                  </a:lnTo>
                  <a:lnTo>
                    <a:pt x="329" y="6735"/>
                  </a:lnTo>
                  <a:lnTo>
                    <a:pt x="344" y="6698"/>
                  </a:lnTo>
                  <a:lnTo>
                    <a:pt x="361" y="6658"/>
                  </a:lnTo>
                  <a:lnTo>
                    <a:pt x="378" y="6616"/>
                  </a:lnTo>
                  <a:lnTo>
                    <a:pt x="398" y="6572"/>
                  </a:lnTo>
                  <a:lnTo>
                    <a:pt x="417" y="6526"/>
                  </a:lnTo>
                  <a:lnTo>
                    <a:pt x="437" y="6479"/>
                  </a:lnTo>
                  <a:lnTo>
                    <a:pt x="480" y="6379"/>
                  </a:lnTo>
                  <a:lnTo>
                    <a:pt x="524" y="6274"/>
                  </a:lnTo>
                  <a:lnTo>
                    <a:pt x="568" y="6165"/>
                  </a:lnTo>
                  <a:lnTo>
                    <a:pt x="610" y="6053"/>
                  </a:lnTo>
                  <a:lnTo>
                    <a:pt x="651" y="5939"/>
                  </a:lnTo>
                  <a:lnTo>
                    <a:pt x="687" y="5827"/>
                  </a:lnTo>
                  <a:lnTo>
                    <a:pt x="719" y="5716"/>
                  </a:lnTo>
                  <a:lnTo>
                    <a:pt x="733" y="5660"/>
                  </a:lnTo>
                  <a:lnTo>
                    <a:pt x="744" y="5607"/>
                  </a:lnTo>
                  <a:lnTo>
                    <a:pt x="746" y="5599"/>
                  </a:lnTo>
                  <a:lnTo>
                    <a:pt x="746" y="5599"/>
                  </a:lnTo>
                  <a:lnTo>
                    <a:pt x="755" y="5546"/>
                  </a:lnTo>
                  <a:lnTo>
                    <a:pt x="763" y="5493"/>
                  </a:lnTo>
                  <a:lnTo>
                    <a:pt x="770" y="5444"/>
                  </a:lnTo>
                  <a:lnTo>
                    <a:pt x="773" y="5395"/>
                  </a:lnTo>
                  <a:lnTo>
                    <a:pt x="775" y="5347"/>
                  </a:lnTo>
                  <a:lnTo>
                    <a:pt x="773" y="5302"/>
                  </a:lnTo>
                  <a:lnTo>
                    <a:pt x="770" y="5258"/>
                  </a:lnTo>
                  <a:lnTo>
                    <a:pt x="761" y="5214"/>
                  </a:lnTo>
                  <a:lnTo>
                    <a:pt x="760" y="5205"/>
                  </a:lnTo>
                  <a:lnTo>
                    <a:pt x="750" y="5163"/>
                  </a:lnTo>
                  <a:lnTo>
                    <a:pt x="736" y="5119"/>
                  </a:lnTo>
                  <a:lnTo>
                    <a:pt x="721" y="5076"/>
                  </a:lnTo>
                  <a:lnTo>
                    <a:pt x="702" y="5034"/>
                  </a:lnTo>
                  <a:lnTo>
                    <a:pt x="682" y="4991"/>
                  </a:lnTo>
                  <a:lnTo>
                    <a:pt x="660" y="4949"/>
                  </a:lnTo>
                  <a:lnTo>
                    <a:pt x="610" y="4866"/>
                  </a:lnTo>
                  <a:lnTo>
                    <a:pt x="558" y="4784"/>
                  </a:lnTo>
                  <a:lnTo>
                    <a:pt x="553" y="4778"/>
                  </a:lnTo>
                  <a:lnTo>
                    <a:pt x="495" y="4696"/>
                  </a:lnTo>
                  <a:lnTo>
                    <a:pt x="437" y="4617"/>
                  </a:lnTo>
                  <a:lnTo>
                    <a:pt x="378" y="4535"/>
                  </a:lnTo>
                  <a:lnTo>
                    <a:pt x="320" y="4457"/>
                  </a:lnTo>
                  <a:lnTo>
                    <a:pt x="268" y="4377"/>
                  </a:lnTo>
                  <a:lnTo>
                    <a:pt x="253" y="4393"/>
                  </a:lnTo>
                  <a:lnTo>
                    <a:pt x="271" y="4384"/>
                  </a:lnTo>
                  <a:lnTo>
                    <a:pt x="247" y="4345"/>
                  </a:lnTo>
                  <a:lnTo>
                    <a:pt x="224" y="4306"/>
                  </a:lnTo>
                  <a:lnTo>
                    <a:pt x="203" y="4267"/>
                  </a:lnTo>
                  <a:lnTo>
                    <a:pt x="183" y="4228"/>
                  </a:lnTo>
                  <a:lnTo>
                    <a:pt x="166" y="4187"/>
                  </a:lnTo>
                  <a:lnTo>
                    <a:pt x="151" y="4148"/>
                  </a:lnTo>
                  <a:lnTo>
                    <a:pt x="139" y="4109"/>
                  </a:lnTo>
                  <a:lnTo>
                    <a:pt x="129" y="4070"/>
                  </a:lnTo>
                  <a:lnTo>
                    <a:pt x="110" y="4077"/>
                  </a:lnTo>
                  <a:lnTo>
                    <a:pt x="130" y="4077"/>
                  </a:lnTo>
                  <a:lnTo>
                    <a:pt x="125" y="4038"/>
                  </a:lnTo>
                  <a:lnTo>
                    <a:pt x="122" y="3999"/>
                  </a:lnTo>
                  <a:lnTo>
                    <a:pt x="122" y="3960"/>
                  </a:lnTo>
                  <a:lnTo>
                    <a:pt x="127" y="3921"/>
                  </a:lnTo>
                  <a:lnTo>
                    <a:pt x="134" y="3882"/>
                  </a:lnTo>
                  <a:lnTo>
                    <a:pt x="113" y="3882"/>
                  </a:lnTo>
                  <a:lnTo>
                    <a:pt x="132" y="3891"/>
                  </a:lnTo>
                  <a:lnTo>
                    <a:pt x="142" y="3852"/>
                  </a:lnTo>
                  <a:lnTo>
                    <a:pt x="154" y="3814"/>
                  </a:lnTo>
                  <a:lnTo>
                    <a:pt x="169" y="3777"/>
                  </a:lnTo>
                  <a:lnTo>
                    <a:pt x="186" y="3740"/>
                  </a:lnTo>
                  <a:lnTo>
                    <a:pt x="205" y="3702"/>
                  </a:lnTo>
                  <a:lnTo>
                    <a:pt x="227" y="3665"/>
                  </a:lnTo>
                  <a:lnTo>
                    <a:pt x="249" y="3628"/>
                  </a:lnTo>
                  <a:lnTo>
                    <a:pt x="298" y="3553"/>
                  </a:lnTo>
                  <a:lnTo>
                    <a:pt x="280" y="3546"/>
                  </a:lnTo>
                  <a:lnTo>
                    <a:pt x="293" y="3560"/>
                  </a:lnTo>
                  <a:lnTo>
                    <a:pt x="346" y="3487"/>
                  </a:lnTo>
                  <a:lnTo>
                    <a:pt x="402" y="3414"/>
                  </a:lnTo>
                  <a:lnTo>
                    <a:pt x="456" y="3339"/>
                  </a:lnTo>
                  <a:lnTo>
                    <a:pt x="509" y="3265"/>
                  </a:lnTo>
                  <a:lnTo>
                    <a:pt x="512" y="3258"/>
                  </a:lnTo>
                  <a:lnTo>
                    <a:pt x="561" y="3183"/>
                  </a:lnTo>
                  <a:lnTo>
                    <a:pt x="583" y="3144"/>
                  </a:lnTo>
                  <a:lnTo>
                    <a:pt x="605" y="3107"/>
                  </a:lnTo>
                  <a:lnTo>
                    <a:pt x="624" y="3068"/>
                  </a:lnTo>
                  <a:lnTo>
                    <a:pt x="641" y="3029"/>
                  </a:lnTo>
                  <a:lnTo>
                    <a:pt x="656" y="2990"/>
                  </a:lnTo>
                  <a:lnTo>
                    <a:pt x="670" y="2949"/>
                  </a:lnTo>
                  <a:lnTo>
                    <a:pt x="678" y="2909"/>
                  </a:lnTo>
                  <a:lnTo>
                    <a:pt x="680" y="2902"/>
                  </a:lnTo>
                  <a:lnTo>
                    <a:pt x="680" y="2902"/>
                  </a:lnTo>
                  <a:lnTo>
                    <a:pt x="687" y="2861"/>
                  </a:lnTo>
                  <a:lnTo>
                    <a:pt x="692" y="2820"/>
                  </a:lnTo>
                  <a:lnTo>
                    <a:pt x="692" y="2778"/>
                  </a:lnTo>
                  <a:lnTo>
                    <a:pt x="688" y="2736"/>
                  </a:lnTo>
                  <a:lnTo>
                    <a:pt x="682" y="2693"/>
                  </a:lnTo>
                  <a:lnTo>
                    <a:pt x="680" y="2685"/>
                  </a:lnTo>
                  <a:lnTo>
                    <a:pt x="672" y="2642"/>
                  </a:lnTo>
                  <a:lnTo>
                    <a:pt x="660" y="2598"/>
                  </a:lnTo>
                  <a:lnTo>
                    <a:pt x="644" y="2554"/>
                  </a:lnTo>
                  <a:lnTo>
                    <a:pt x="626" y="2508"/>
                  </a:lnTo>
                  <a:lnTo>
                    <a:pt x="607" y="2463"/>
                  </a:lnTo>
                  <a:lnTo>
                    <a:pt x="585" y="2417"/>
                  </a:lnTo>
                  <a:lnTo>
                    <a:pt x="561" y="2371"/>
                  </a:lnTo>
                  <a:lnTo>
                    <a:pt x="536" y="2325"/>
                  </a:lnTo>
                  <a:lnTo>
                    <a:pt x="482" y="2232"/>
                  </a:lnTo>
                  <a:lnTo>
                    <a:pt x="424" y="2137"/>
                  </a:lnTo>
                  <a:lnTo>
                    <a:pt x="365" y="2044"/>
                  </a:lnTo>
                  <a:lnTo>
                    <a:pt x="305" y="1949"/>
                  </a:lnTo>
                  <a:lnTo>
                    <a:pt x="247" y="1854"/>
                  </a:lnTo>
                  <a:lnTo>
                    <a:pt x="193" y="1759"/>
                  </a:lnTo>
                  <a:lnTo>
                    <a:pt x="168" y="1713"/>
                  </a:lnTo>
                  <a:lnTo>
                    <a:pt x="144" y="1665"/>
                  </a:lnTo>
                  <a:lnTo>
                    <a:pt x="122" y="1620"/>
                  </a:lnTo>
                  <a:lnTo>
                    <a:pt x="103" y="1574"/>
                  </a:lnTo>
                  <a:lnTo>
                    <a:pt x="85" y="1528"/>
                  </a:lnTo>
                  <a:lnTo>
                    <a:pt x="71" y="1482"/>
                  </a:lnTo>
                  <a:lnTo>
                    <a:pt x="58" y="1437"/>
                  </a:lnTo>
                  <a:lnTo>
                    <a:pt x="49" y="1392"/>
                  </a:lnTo>
                  <a:lnTo>
                    <a:pt x="30" y="1401"/>
                  </a:lnTo>
                  <a:lnTo>
                    <a:pt x="51" y="1401"/>
                  </a:lnTo>
                  <a:lnTo>
                    <a:pt x="44" y="1357"/>
                  </a:lnTo>
                  <a:lnTo>
                    <a:pt x="41" y="1313"/>
                  </a:lnTo>
                  <a:lnTo>
                    <a:pt x="41" y="1270"/>
                  </a:lnTo>
                  <a:lnTo>
                    <a:pt x="42" y="1226"/>
                  </a:lnTo>
                  <a:lnTo>
                    <a:pt x="49" y="1141"/>
                  </a:lnTo>
                  <a:lnTo>
                    <a:pt x="63" y="1057"/>
                  </a:lnTo>
                  <a:lnTo>
                    <a:pt x="42" y="1057"/>
                  </a:lnTo>
                  <a:lnTo>
                    <a:pt x="61" y="1065"/>
                  </a:lnTo>
                  <a:lnTo>
                    <a:pt x="81" y="982"/>
                  </a:lnTo>
                  <a:lnTo>
                    <a:pt x="107" y="899"/>
                  </a:lnTo>
                  <a:lnTo>
                    <a:pt x="136" y="816"/>
                  </a:lnTo>
                  <a:lnTo>
                    <a:pt x="171" y="734"/>
                  </a:lnTo>
                  <a:lnTo>
                    <a:pt x="210" y="655"/>
                  </a:lnTo>
                  <a:lnTo>
                    <a:pt x="251" y="573"/>
                  </a:lnTo>
                  <a:lnTo>
                    <a:pt x="297" y="494"/>
                  </a:lnTo>
                  <a:lnTo>
                    <a:pt x="344" y="414"/>
                  </a:lnTo>
                  <a:lnTo>
                    <a:pt x="395" y="334"/>
                  </a:lnTo>
                  <a:lnTo>
                    <a:pt x="446" y="254"/>
                  </a:lnTo>
                  <a:lnTo>
                    <a:pt x="427" y="248"/>
                  </a:lnTo>
                  <a:lnTo>
                    <a:pt x="443" y="261"/>
                  </a:lnTo>
                  <a:lnTo>
                    <a:pt x="495" y="183"/>
                  </a:lnTo>
                  <a:lnTo>
                    <a:pt x="607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70" name="Freeform 10"/>
            <p:cNvSpPr>
              <a:spLocks/>
            </p:cNvSpPr>
            <p:nvPr/>
          </p:nvSpPr>
          <p:spPr bwMode="auto">
            <a:xfrm>
              <a:off x="4217" y="819"/>
              <a:ext cx="786" cy="66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30"/>
                </a:cxn>
                <a:cxn ang="0">
                  <a:pos x="1547" y="1333"/>
                </a:cxn>
                <a:cxn ang="0">
                  <a:pos x="1572" y="1302"/>
                </a:cxn>
                <a:cxn ang="0">
                  <a:pos x="25" y="0"/>
                </a:cxn>
              </a:cxnLst>
              <a:rect l="0" t="0" r="r" b="b"/>
              <a:pathLst>
                <a:path w="1572" h="1333">
                  <a:moveTo>
                    <a:pt x="25" y="0"/>
                  </a:moveTo>
                  <a:lnTo>
                    <a:pt x="0" y="30"/>
                  </a:lnTo>
                  <a:lnTo>
                    <a:pt x="1547" y="1333"/>
                  </a:lnTo>
                  <a:lnTo>
                    <a:pt x="1572" y="130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auto">
            <a:xfrm>
              <a:off x="3932" y="1511"/>
              <a:ext cx="1101" cy="93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0"/>
                </a:cxn>
                <a:cxn ang="0">
                  <a:pos x="2178" y="1864"/>
                </a:cxn>
                <a:cxn ang="0">
                  <a:pos x="2203" y="1833"/>
                </a:cxn>
                <a:cxn ang="0">
                  <a:pos x="26" y="0"/>
                </a:cxn>
              </a:cxnLst>
              <a:rect l="0" t="0" r="r" b="b"/>
              <a:pathLst>
                <a:path w="2203" h="1864">
                  <a:moveTo>
                    <a:pt x="26" y="0"/>
                  </a:moveTo>
                  <a:lnTo>
                    <a:pt x="0" y="30"/>
                  </a:lnTo>
                  <a:lnTo>
                    <a:pt x="2178" y="1864"/>
                  </a:lnTo>
                  <a:lnTo>
                    <a:pt x="2203" y="183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74" name="Freeform 14"/>
            <p:cNvSpPr>
              <a:spLocks/>
            </p:cNvSpPr>
            <p:nvPr/>
          </p:nvSpPr>
          <p:spPr bwMode="auto">
            <a:xfrm>
              <a:off x="4094" y="2529"/>
              <a:ext cx="939" cy="79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31"/>
                </a:cxn>
                <a:cxn ang="0">
                  <a:pos x="1852" y="1591"/>
                </a:cxn>
                <a:cxn ang="0">
                  <a:pos x="1877" y="1560"/>
                </a:cxn>
                <a:cxn ang="0">
                  <a:pos x="25" y="0"/>
                </a:cxn>
              </a:cxnLst>
              <a:rect l="0" t="0" r="r" b="b"/>
              <a:pathLst>
                <a:path w="1877" h="1591">
                  <a:moveTo>
                    <a:pt x="25" y="0"/>
                  </a:moveTo>
                  <a:lnTo>
                    <a:pt x="0" y="31"/>
                  </a:lnTo>
                  <a:lnTo>
                    <a:pt x="1852" y="1591"/>
                  </a:lnTo>
                  <a:lnTo>
                    <a:pt x="1877" y="156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76" name="Freeform 16"/>
            <p:cNvSpPr>
              <a:spLocks/>
            </p:cNvSpPr>
            <p:nvPr/>
          </p:nvSpPr>
          <p:spPr bwMode="auto">
            <a:xfrm>
              <a:off x="4288" y="3547"/>
              <a:ext cx="745" cy="63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1"/>
                </a:cxn>
                <a:cxn ang="0">
                  <a:pos x="1466" y="1265"/>
                </a:cxn>
                <a:cxn ang="0">
                  <a:pos x="1491" y="1235"/>
                </a:cxn>
                <a:cxn ang="0">
                  <a:pos x="26" y="0"/>
                </a:cxn>
              </a:cxnLst>
              <a:rect l="0" t="0" r="r" b="b"/>
              <a:pathLst>
                <a:path w="1491" h="1265">
                  <a:moveTo>
                    <a:pt x="26" y="0"/>
                  </a:moveTo>
                  <a:lnTo>
                    <a:pt x="0" y="31"/>
                  </a:lnTo>
                  <a:lnTo>
                    <a:pt x="1466" y="1265"/>
                  </a:lnTo>
                  <a:lnTo>
                    <a:pt x="1491" y="123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78" name="Freeform 18"/>
            <p:cNvSpPr>
              <a:spLocks/>
            </p:cNvSpPr>
            <p:nvPr/>
          </p:nvSpPr>
          <p:spPr bwMode="auto">
            <a:xfrm>
              <a:off x="4695" y="779"/>
              <a:ext cx="338" cy="29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30"/>
                </a:cxn>
                <a:cxn ang="0">
                  <a:pos x="651" y="580"/>
                </a:cxn>
                <a:cxn ang="0">
                  <a:pos x="676" y="549"/>
                </a:cxn>
                <a:cxn ang="0">
                  <a:pos x="25" y="0"/>
                </a:cxn>
              </a:cxnLst>
              <a:rect l="0" t="0" r="r" b="b"/>
              <a:pathLst>
                <a:path w="676" h="580">
                  <a:moveTo>
                    <a:pt x="25" y="0"/>
                  </a:moveTo>
                  <a:lnTo>
                    <a:pt x="0" y="30"/>
                  </a:lnTo>
                  <a:lnTo>
                    <a:pt x="651" y="580"/>
                  </a:lnTo>
                  <a:lnTo>
                    <a:pt x="676" y="54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82" name="Freeform 22"/>
            <p:cNvSpPr>
              <a:spLocks/>
            </p:cNvSpPr>
            <p:nvPr/>
          </p:nvSpPr>
          <p:spPr bwMode="auto">
            <a:xfrm>
              <a:off x="4939" y="2733"/>
              <a:ext cx="94" cy="8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1"/>
                </a:cxn>
                <a:cxn ang="0">
                  <a:pos x="163" y="165"/>
                </a:cxn>
                <a:cxn ang="0">
                  <a:pos x="188" y="134"/>
                </a:cxn>
                <a:cxn ang="0">
                  <a:pos x="26" y="0"/>
                </a:cxn>
              </a:cxnLst>
              <a:rect l="0" t="0" r="r" b="b"/>
              <a:pathLst>
                <a:path w="188" h="165">
                  <a:moveTo>
                    <a:pt x="26" y="0"/>
                  </a:moveTo>
                  <a:lnTo>
                    <a:pt x="0" y="31"/>
                  </a:lnTo>
                  <a:lnTo>
                    <a:pt x="163" y="165"/>
                  </a:lnTo>
                  <a:lnTo>
                    <a:pt x="188" y="13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589" name="Group 25"/>
          <p:cNvGrpSpPr>
            <a:grpSpLocks/>
          </p:cNvGrpSpPr>
          <p:nvPr/>
        </p:nvGrpSpPr>
        <p:grpSpPr bwMode="auto">
          <a:xfrm>
            <a:off x="5367338" y="1611313"/>
            <a:ext cx="2843212" cy="144462"/>
            <a:chOff x="2421" y="1015"/>
            <a:chExt cx="1791" cy="91"/>
          </a:xfrm>
        </p:grpSpPr>
        <p:sp>
          <p:nvSpPr>
            <p:cNvPr id="66583" name="Rectangle 23"/>
            <p:cNvSpPr>
              <a:spLocks noChangeArrowheads="1"/>
            </p:cNvSpPr>
            <p:nvPr/>
          </p:nvSpPr>
          <p:spPr bwMode="auto">
            <a:xfrm>
              <a:off x="2510" y="1051"/>
              <a:ext cx="1702" cy="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84" name="Freeform 24"/>
            <p:cNvSpPr>
              <a:spLocks/>
            </p:cNvSpPr>
            <p:nvPr/>
          </p:nvSpPr>
          <p:spPr bwMode="auto">
            <a:xfrm>
              <a:off x="2421" y="1015"/>
              <a:ext cx="91" cy="91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0" y="91"/>
                </a:cxn>
                <a:cxn ang="0">
                  <a:pos x="182" y="181"/>
                </a:cxn>
                <a:cxn ang="0">
                  <a:pos x="182" y="0"/>
                </a:cxn>
              </a:cxnLst>
              <a:rect l="0" t="0" r="r" b="b"/>
              <a:pathLst>
                <a:path w="182" h="181">
                  <a:moveTo>
                    <a:pt x="182" y="0"/>
                  </a:moveTo>
                  <a:lnTo>
                    <a:pt x="0" y="91"/>
                  </a:lnTo>
                  <a:lnTo>
                    <a:pt x="182" y="18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586" name="Oval 26"/>
          <p:cNvSpPr>
            <a:spLocks noChangeArrowheads="1"/>
          </p:cNvSpPr>
          <p:nvPr/>
        </p:nvSpPr>
        <p:spPr bwMode="auto">
          <a:xfrm>
            <a:off x="8210551" y="1587501"/>
            <a:ext cx="195263" cy="195263"/>
          </a:xfrm>
          <a:prstGeom prst="ellipse">
            <a:avLst/>
          </a:prstGeom>
          <a:solidFill>
            <a:schemeClr val="folHlink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87" name="Oval 27"/>
          <p:cNvSpPr>
            <a:spLocks noChangeArrowheads="1"/>
          </p:cNvSpPr>
          <p:nvPr/>
        </p:nvSpPr>
        <p:spPr bwMode="auto">
          <a:xfrm>
            <a:off x="5141913" y="1587501"/>
            <a:ext cx="195262" cy="195263"/>
          </a:xfrm>
          <a:prstGeom prst="ellipse">
            <a:avLst/>
          </a:prstGeom>
          <a:solidFill>
            <a:schemeClr val="folHlink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592" name="Group 30"/>
          <p:cNvGrpSpPr>
            <a:grpSpLocks/>
          </p:cNvGrpSpPr>
          <p:nvPr/>
        </p:nvGrpSpPr>
        <p:grpSpPr bwMode="auto">
          <a:xfrm>
            <a:off x="5165726" y="1781176"/>
            <a:ext cx="144463" cy="1147763"/>
            <a:chOff x="2294" y="1122"/>
            <a:chExt cx="91" cy="723"/>
          </a:xfrm>
        </p:grpSpPr>
        <p:sp>
          <p:nvSpPr>
            <p:cNvPr id="66588" name="Rectangle 28"/>
            <p:cNvSpPr>
              <a:spLocks noChangeArrowheads="1"/>
            </p:cNvSpPr>
            <p:nvPr/>
          </p:nvSpPr>
          <p:spPr bwMode="auto">
            <a:xfrm>
              <a:off x="2330" y="1122"/>
              <a:ext cx="20" cy="6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89" name="Freeform 29"/>
            <p:cNvSpPr>
              <a:spLocks/>
            </p:cNvSpPr>
            <p:nvPr/>
          </p:nvSpPr>
          <p:spPr bwMode="auto">
            <a:xfrm>
              <a:off x="2294" y="1754"/>
              <a:ext cx="91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1"/>
                </a:cxn>
                <a:cxn ang="0">
                  <a:pos x="181" y="0"/>
                </a:cxn>
                <a:cxn ang="0">
                  <a:pos x="0" y="0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91" y="181"/>
                  </a:ln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591" name="Oval 31"/>
          <p:cNvSpPr>
            <a:spLocks noChangeArrowheads="1"/>
          </p:cNvSpPr>
          <p:nvPr/>
        </p:nvSpPr>
        <p:spPr bwMode="auto">
          <a:xfrm>
            <a:off x="5141913" y="2992438"/>
            <a:ext cx="195262" cy="195262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594" name="Group 34"/>
          <p:cNvGrpSpPr>
            <a:grpSpLocks/>
          </p:cNvGrpSpPr>
          <p:nvPr/>
        </p:nvGrpSpPr>
        <p:grpSpPr bwMode="auto">
          <a:xfrm>
            <a:off x="5367338" y="3051176"/>
            <a:ext cx="2520950" cy="144463"/>
            <a:chOff x="2421" y="1922"/>
            <a:chExt cx="1588" cy="91"/>
          </a:xfrm>
        </p:grpSpPr>
        <p:sp>
          <p:nvSpPr>
            <p:cNvPr id="66592" name="Rectangle 32"/>
            <p:cNvSpPr>
              <a:spLocks noChangeArrowheads="1"/>
            </p:cNvSpPr>
            <p:nvPr/>
          </p:nvSpPr>
          <p:spPr bwMode="auto">
            <a:xfrm>
              <a:off x="2421" y="1957"/>
              <a:ext cx="1499" cy="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93" name="Freeform 33"/>
            <p:cNvSpPr>
              <a:spLocks/>
            </p:cNvSpPr>
            <p:nvPr/>
          </p:nvSpPr>
          <p:spPr bwMode="auto">
            <a:xfrm>
              <a:off x="3918" y="1922"/>
              <a:ext cx="91" cy="9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181" y="90"/>
                </a:cxn>
                <a:cxn ang="0">
                  <a:pos x="0" y="0"/>
                </a:cxn>
                <a:cxn ang="0">
                  <a:pos x="0" y="181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181" y="90"/>
                  </a:lnTo>
                  <a:lnTo>
                    <a:pt x="0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595" name="Oval 35"/>
          <p:cNvSpPr>
            <a:spLocks noChangeArrowheads="1"/>
          </p:cNvSpPr>
          <p:nvPr/>
        </p:nvSpPr>
        <p:spPr bwMode="auto">
          <a:xfrm>
            <a:off x="7920038" y="3025776"/>
            <a:ext cx="195262" cy="195263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596" name="Group 38"/>
          <p:cNvGrpSpPr>
            <a:grpSpLocks/>
          </p:cNvGrpSpPr>
          <p:nvPr/>
        </p:nvGrpSpPr>
        <p:grpSpPr bwMode="auto">
          <a:xfrm>
            <a:off x="5100638" y="3203576"/>
            <a:ext cx="144462" cy="1985963"/>
            <a:chOff x="2253" y="2018"/>
            <a:chExt cx="91" cy="1251"/>
          </a:xfrm>
        </p:grpSpPr>
        <p:sp>
          <p:nvSpPr>
            <p:cNvPr id="66596" name="Rectangle 36"/>
            <p:cNvSpPr>
              <a:spLocks noChangeArrowheads="1"/>
            </p:cNvSpPr>
            <p:nvPr/>
          </p:nvSpPr>
          <p:spPr bwMode="auto">
            <a:xfrm>
              <a:off x="2289" y="2018"/>
              <a:ext cx="20" cy="11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597" name="Freeform 37"/>
            <p:cNvSpPr>
              <a:spLocks/>
            </p:cNvSpPr>
            <p:nvPr/>
          </p:nvSpPr>
          <p:spPr bwMode="auto">
            <a:xfrm>
              <a:off x="2253" y="3179"/>
              <a:ext cx="91" cy="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2" y="182"/>
                </a:cxn>
                <a:cxn ang="0">
                  <a:pos x="182" y="0"/>
                </a:cxn>
                <a:cxn ang="0">
                  <a:pos x="0" y="0"/>
                </a:cxn>
              </a:cxnLst>
              <a:rect l="0" t="0" r="r" b="b"/>
              <a:pathLst>
                <a:path w="182" h="182">
                  <a:moveTo>
                    <a:pt x="0" y="0"/>
                  </a:moveTo>
                  <a:lnTo>
                    <a:pt x="92" y="182"/>
                  </a:lnTo>
                  <a:lnTo>
                    <a:pt x="1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597" name="Group 41" descr="Corcho"/>
          <p:cNvGrpSpPr>
            <a:grpSpLocks/>
          </p:cNvGrpSpPr>
          <p:nvPr/>
        </p:nvGrpSpPr>
        <p:grpSpPr bwMode="auto">
          <a:xfrm>
            <a:off x="4656138" y="5337176"/>
            <a:ext cx="792162" cy="790575"/>
            <a:chOff x="1973" y="3362"/>
            <a:chExt cx="499" cy="498"/>
          </a:xfrm>
        </p:grpSpPr>
        <p:sp>
          <p:nvSpPr>
            <p:cNvPr id="66599" name="Freeform 39" descr="Corcho"/>
            <p:cNvSpPr>
              <a:spLocks/>
            </p:cNvSpPr>
            <p:nvPr/>
          </p:nvSpPr>
          <p:spPr bwMode="auto">
            <a:xfrm>
              <a:off x="1973" y="3362"/>
              <a:ext cx="499" cy="498"/>
            </a:xfrm>
            <a:custGeom>
              <a:avLst/>
              <a:gdLst/>
              <a:ahLst/>
              <a:cxnLst>
                <a:cxn ang="0">
                  <a:pos x="27" y="758"/>
                </a:cxn>
                <a:cxn ang="0">
                  <a:pos x="79" y="708"/>
                </a:cxn>
                <a:cxn ang="0">
                  <a:pos x="132" y="659"/>
                </a:cxn>
                <a:cxn ang="0">
                  <a:pos x="139" y="578"/>
                </a:cxn>
                <a:cxn ang="0">
                  <a:pos x="108" y="549"/>
                </a:cxn>
                <a:cxn ang="0">
                  <a:pos x="51" y="496"/>
                </a:cxn>
                <a:cxn ang="0">
                  <a:pos x="44" y="415"/>
                </a:cxn>
                <a:cxn ang="0">
                  <a:pos x="74" y="386"/>
                </a:cxn>
                <a:cxn ang="0">
                  <a:pos x="139" y="352"/>
                </a:cxn>
                <a:cxn ang="0">
                  <a:pos x="179" y="315"/>
                </a:cxn>
                <a:cxn ang="0">
                  <a:pos x="173" y="247"/>
                </a:cxn>
                <a:cxn ang="0">
                  <a:pos x="144" y="186"/>
                </a:cxn>
                <a:cxn ang="0">
                  <a:pos x="162" y="140"/>
                </a:cxn>
                <a:cxn ang="0">
                  <a:pos x="217" y="86"/>
                </a:cxn>
                <a:cxn ang="0">
                  <a:pos x="366" y="23"/>
                </a:cxn>
                <a:cxn ang="0">
                  <a:pos x="447" y="13"/>
                </a:cxn>
                <a:cxn ang="0">
                  <a:pos x="503" y="16"/>
                </a:cxn>
                <a:cxn ang="0">
                  <a:pos x="549" y="0"/>
                </a:cxn>
                <a:cxn ang="0">
                  <a:pos x="626" y="22"/>
                </a:cxn>
                <a:cxn ang="0">
                  <a:pos x="670" y="40"/>
                </a:cxn>
                <a:cxn ang="0">
                  <a:pos x="688" y="127"/>
                </a:cxn>
                <a:cxn ang="0">
                  <a:pos x="732" y="203"/>
                </a:cxn>
                <a:cxn ang="0">
                  <a:pos x="793" y="223"/>
                </a:cxn>
                <a:cxn ang="0">
                  <a:pos x="856" y="259"/>
                </a:cxn>
                <a:cxn ang="0">
                  <a:pos x="902" y="290"/>
                </a:cxn>
                <a:cxn ang="0">
                  <a:pos x="914" y="303"/>
                </a:cxn>
                <a:cxn ang="0">
                  <a:pos x="938" y="313"/>
                </a:cxn>
                <a:cxn ang="0">
                  <a:pos x="983" y="340"/>
                </a:cxn>
                <a:cxn ang="0">
                  <a:pos x="994" y="403"/>
                </a:cxn>
                <a:cxn ang="0">
                  <a:pos x="968" y="481"/>
                </a:cxn>
                <a:cxn ang="0">
                  <a:pos x="956" y="508"/>
                </a:cxn>
                <a:cxn ang="0">
                  <a:pos x="978" y="612"/>
                </a:cxn>
                <a:cxn ang="0">
                  <a:pos x="970" y="705"/>
                </a:cxn>
                <a:cxn ang="0">
                  <a:pos x="929" y="786"/>
                </a:cxn>
                <a:cxn ang="0">
                  <a:pos x="855" y="854"/>
                </a:cxn>
                <a:cxn ang="0">
                  <a:pos x="771" y="824"/>
                </a:cxn>
                <a:cxn ang="0">
                  <a:pos x="717" y="814"/>
                </a:cxn>
                <a:cxn ang="0">
                  <a:pos x="661" y="825"/>
                </a:cxn>
                <a:cxn ang="0">
                  <a:pos x="578" y="880"/>
                </a:cxn>
                <a:cxn ang="0">
                  <a:pos x="558" y="944"/>
                </a:cxn>
                <a:cxn ang="0">
                  <a:pos x="515" y="973"/>
                </a:cxn>
                <a:cxn ang="0">
                  <a:pos x="430" y="997"/>
                </a:cxn>
                <a:cxn ang="0">
                  <a:pos x="410" y="965"/>
                </a:cxn>
                <a:cxn ang="0">
                  <a:pos x="351" y="919"/>
                </a:cxn>
                <a:cxn ang="0">
                  <a:pos x="201" y="892"/>
                </a:cxn>
                <a:cxn ang="0">
                  <a:pos x="42" y="880"/>
                </a:cxn>
                <a:cxn ang="0">
                  <a:pos x="15" y="834"/>
                </a:cxn>
                <a:cxn ang="0">
                  <a:pos x="18" y="815"/>
                </a:cxn>
              </a:cxnLst>
              <a:rect l="0" t="0" r="r" b="b"/>
              <a:pathLst>
                <a:path w="997" h="997">
                  <a:moveTo>
                    <a:pt x="0" y="834"/>
                  </a:moveTo>
                  <a:lnTo>
                    <a:pt x="10" y="803"/>
                  </a:lnTo>
                  <a:lnTo>
                    <a:pt x="18" y="780"/>
                  </a:lnTo>
                  <a:lnTo>
                    <a:pt x="27" y="758"/>
                  </a:lnTo>
                  <a:lnTo>
                    <a:pt x="37" y="741"/>
                  </a:lnTo>
                  <a:lnTo>
                    <a:pt x="51" y="727"/>
                  </a:lnTo>
                  <a:lnTo>
                    <a:pt x="67" y="714"/>
                  </a:lnTo>
                  <a:lnTo>
                    <a:pt x="79" y="708"/>
                  </a:lnTo>
                  <a:lnTo>
                    <a:pt x="91" y="703"/>
                  </a:lnTo>
                  <a:lnTo>
                    <a:pt x="106" y="697"/>
                  </a:lnTo>
                  <a:lnTo>
                    <a:pt x="122" y="691"/>
                  </a:lnTo>
                  <a:lnTo>
                    <a:pt x="132" y="659"/>
                  </a:lnTo>
                  <a:lnTo>
                    <a:pt x="140" y="630"/>
                  </a:lnTo>
                  <a:lnTo>
                    <a:pt x="144" y="607"/>
                  </a:lnTo>
                  <a:lnTo>
                    <a:pt x="142" y="588"/>
                  </a:lnTo>
                  <a:lnTo>
                    <a:pt x="139" y="578"/>
                  </a:lnTo>
                  <a:lnTo>
                    <a:pt x="134" y="569"/>
                  </a:lnTo>
                  <a:lnTo>
                    <a:pt x="127" y="563"/>
                  </a:lnTo>
                  <a:lnTo>
                    <a:pt x="118" y="556"/>
                  </a:lnTo>
                  <a:lnTo>
                    <a:pt x="108" y="549"/>
                  </a:lnTo>
                  <a:lnTo>
                    <a:pt x="95" y="542"/>
                  </a:lnTo>
                  <a:lnTo>
                    <a:pt x="79" y="535"/>
                  </a:lnTo>
                  <a:lnTo>
                    <a:pt x="61" y="529"/>
                  </a:lnTo>
                  <a:lnTo>
                    <a:pt x="51" y="496"/>
                  </a:lnTo>
                  <a:lnTo>
                    <a:pt x="42" y="468"/>
                  </a:lnTo>
                  <a:lnTo>
                    <a:pt x="39" y="444"/>
                  </a:lnTo>
                  <a:lnTo>
                    <a:pt x="40" y="425"/>
                  </a:lnTo>
                  <a:lnTo>
                    <a:pt x="44" y="415"/>
                  </a:lnTo>
                  <a:lnTo>
                    <a:pt x="49" y="407"/>
                  </a:lnTo>
                  <a:lnTo>
                    <a:pt x="56" y="400"/>
                  </a:lnTo>
                  <a:lnTo>
                    <a:pt x="64" y="393"/>
                  </a:lnTo>
                  <a:lnTo>
                    <a:pt x="74" y="386"/>
                  </a:lnTo>
                  <a:lnTo>
                    <a:pt x="88" y="379"/>
                  </a:lnTo>
                  <a:lnTo>
                    <a:pt x="103" y="373"/>
                  </a:lnTo>
                  <a:lnTo>
                    <a:pt x="122" y="366"/>
                  </a:lnTo>
                  <a:lnTo>
                    <a:pt x="139" y="352"/>
                  </a:lnTo>
                  <a:lnTo>
                    <a:pt x="159" y="339"/>
                  </a:lnTo>
                  <a:lnTo>
                    <a:pt x="168" y="332"/>
                  </a:lnTo>
                  <a:lnTo>
                    <a:pt x="174" y="323"/>
                  </a:lnTo>
                  <a:lnTo>
                    <a:pt x="179" y="315"/>
                  </a:lnTo>
                  <a:lnTo>
                    <a:pt x="183" y="305"/>
                  </a:lnTo>
                  <a:lnTo>
                    <a:pt x="183" y="288"/>
                  </a:lnTo>
                  <a:lnTo>
                    <a:pt x="179" y="267"/>
                  </a:lnTo>
                  <a:lnTo>
                    <a:pt x="173" y="247"/>
                  </a:lnTo>
                  <a:lnTo>
                    <a:pt x="164" y="228"/>
                  </a:lnTo>
                  <a:lnTo>
                    <a:pt x="156" y="210"/>
                  </a:lnTo>
                  <a:lnTo>
                    <a:pt x="149" y="196"/>
                  </a:lnTo>
                  <a:lnTo>
                    <a:pt x="144" y="186"/>
                  </a:lnTo>
                  <a:lnTo>
                    <a:pt x="142" y="184"/>
                  </a:lnTo>
                  <a:lnTo>
                    <a:pt x="142" y="183"/>
                  </a:lnTo>
                  <a:lnTo>
                    <a:pt x="151" y="159"/>
                  </a:lnTo>
                  <a:lnTo>
                    <a:pt x="162" y="140"/>
                  </a:lnTo>
                  <a:lnTo>
                    <a:pt x="174" y="123"/>
                  </a:lnTo>
                  <a:lnTo>
                    <a:pt x="186" y="108"/>
                  </a:lnTo>
                  <a:lnTo>
                    <a:pt x="201" y="96"/>
                  </a:lnTo>
                  <a:lnTo>
                    <a:pt x="217" y="86"/>
                  </a:lnTo>
                  <a:lnTo>
                    <a:pt x="251" y="69"/>
                  </a:lnTo>
                  <a:lnTo>
                    <a:pt x="286" y="55"/>
                  </a:lnTo>
                  <a:lnTo>
                    <a:pt x="325" y="40"/>
                  </a:lnTo>
                  <a:lnTo>
                    <a:pt x="366" y="23"/>
                  </a:lnTo>
                  <a:lnTo>
                    <a:pt x="386" y="11"/>
                  </a:lnTo>
                  <a:lnTo>
                    <a:pt x="407" y="0"/>
                  </a:lnTo>
                  <a:lnTo>
                    <a:pt x="427" y="6"/>
                  </a:lnTo>
                  <a:lnTo>
                    <a:pt x="447" y="13"/>
                  </a:lnTo>
                  <a:lnTo>
                    <a:pt x="468" y="18"/>
                  </a:lnTo>
                  <a:lnTo>
                    <a:pt x="488" y="20"/>
                  </a:lnTo>
                  <a:lnTo>
                    <a:pt x="497" y="18"/>
                  </a:lnTo>
                  <a:lnTo>
                    <a:pt x="503" y="16"/>
                  </a:lnTo>
                  <a:lnTo>
                    <a:pt x="519" y="10"/>
                  </a:lnTo>
                  <a:lnTo>
                    <a:pt x="534" y="1"/>
                  </a:lnTo>
                  <a:lnTo>
                    <a:pt x="541" y="0"/>
                  </a:lnTo>
                  <a:lnTo>
                    <a:pt x="549" y="0"/>
                  </a:lnTo>
                  <a:lnTo>
                    <a:pt x="566" y="3"/>
                  </a:lnTo>
                  <a:lnTo>
                    <a:pt x="587" y="8"/>
                  </a:lnTo>
                  <a:lnTo>
                    <a:pt x="607" y="15"/>
                  </a:lnTo>
                  <a:lnTo>
                    <a:pt x="626" y="22"/>
                  </a:lnTo>
                  <a:lnTo>
                    <a:pt x="644" y="28"/>
                  </a:lnTo>
                  <a:lnTo>
                    <a:pt x="658" y="35"/>
                  </a:lnTo>
                  <a:lnTo>
                    <a:pt x="668" y="39"/>
                  </a:lnTo>
                  <a:lnTo>
                    <a:pt x="670" y="40"/>
                  </a:lnTo>
                  <a:lnTo>
                    <a:pt x="671" y="40"/>
                  </a:lnTo>
                  <a:lnTo>
                    <a:pt x="680" y="84"/>
                  </a:lnTo>
                  <a:lnTo>
                    <a:pt x="683" y="106"/>
                  </a:lnTo>
                  <a:lnTo>
                    <a:pt x="688" y="127"/>
                  </a:lnTo>
                  <a:lnTo>
                    <a:pt x="695" y="149"/>
                  </a:lnTo>
                  <a:lnTo>
                    <a:pt x="704" y="169"/>
                  </a:lnTo>
                  <a:lnTo>
                    <a:pt x="715" y="186"/>
                  </a:lnTo>
                  <a:lnTo>
                    <a:pt x="732" y="203"/>
                  </a:lnTo>
                  <a:lnTo>
                    <a:pt x="746" y="210"/>
                  </a:lnTo>
                  <a:lnTo>
                    <a:pt x="763" y="215"/>
                  </a:lnTo>
                  <a:lnTo>
                    <a:pt x="778" y="218"/>
                  </a:lnTo>
                  <a:lnTo>
                    <a:pt x="793" y="223"/>
                  </a:lnTo>
                  <a:lnTo>
                    <a:pt x="812" y="234"/>
                  </a:lnTo>
                  <a:lnTo>
                    <a:pt x="829" y="244"/>
                  </a:lnTo>
                  <a:lnTo>
                    <a:pt x="843" y="252"/>
                  </a:lnTo>
                  <a:lnTo>
                    <a:pt x="856" y="259"/>
                  </a:lnTo>
                  <a:lnTo>
                    <a:pt x="866" y="266"/>
                  </a:lnTo>
                  <a:lnTo>
                    <a:pt x="877" y="273"/>
                  </a:lnTo>
                  <a:lnTo>
                    <a:pt x="892" y="283"/>
                  </a:lnTo>
                  <a:lnTo>
                    <a:pt x="902" y="290"/>
                  </a:lnTo>
                  <a:lnTo>
                    <a:pt x="907" y="295"/>
                  </a:lnTo>
                  <a:lnTo>
                    <a:pt x="910" y="298"/>
                  </a:lnTo>
                  <a:lnTo>
                    <a:pt x="912" y="301"/>
                  </a:lnTo>
                  <a:lnTo>
                    <a:pt x="914" y="303"/>
                  </a:lnTo>
                  <a:lnTo>
                    <a:pt x="916" y="305"/>
                  </a:lnTo>
                  <a:lnTo>
                    <a:pt x="919" y="307"/>
                  </a:lnTo>
                  <a:lnTo>
                    <a:pt x="927" y="308"/>
                  </a:lnTo>
                  <a:lnTo>
                    <a:pt x="938" y="313"/>
                  </a:lnTo>
                  <a:lnTo>
                    <a:pt x="955" y="318"/>
                  </a:lnTo>
                  <a:lnTo>
                    <a:pt x="965" y="322"/>
                  </a:lnTo>
                  <a:lnTo>
                    <a:pt x="977" y="325"/>
                  </a:lnTo>
                  <a:lnTo>
                    <a:pt x="983" y="340"/>
                  </a:lnTo>
                  <a:lnTo>
                    <a:pt x="990" y="356"/>
                  </a:lnTo>
                  <a:lnTo>
                    <a:pt x="995" y="371"/>
                  </a:lnTo>
                  <a:lnTo>
                    <a:pt x="997" y="386"/>
                  </a:lnTo>
                  <a:lnTo>
                    <a:pt x="994" y="403"/>
                  </a:lnTo>
                  <a:lnTo>
                    <a:pt x="989" y="424"/>
                  </a:lnTo>
                  <a:lnTo>
                    <a:pt x="982" y="444"/>
                  </a:lnTo>
                  <a:lnTo>
                    <a:pt x="975" y="463"/>
                  </a:lnTo>
                  <a:lnTo>
                    <a:pt x="968" y="481"/>
                  </a:lnTo>
                  <a:lnTo>
                    <a:pt x="961" y="495"/>
                  </a:lnTo>
                  <a:lnTo>
                    <a:pt x="958" y="505"/>
                  </a:lnTo>
                  <a:lnTo>
                    <a:pt x="956" y="507"/>
                  </a:lnTo>
                  <a:lnTo>
                    <a:pt x="956" y="508"/>
                  </a:lnTo>
                  <a:lnTo>
                    <a:pt x="965" y="535"/>
                  </a:lnTo>
                  <a:lnTo>
                    <a:pt x="970" y="561"/>
                  </a:lnTo>
                  <a:lnTo>
                    <a:pt x="975" y="586"/>
                  </a:lnTo>
                  <a:lnTo>
                    <a:pt x="978" y="612"/>
                  </a:lnTo>
                  <a:lnTo>
                    <a:pt x="978" y="636"/>
                  </a:lnTo>
                  <a:lnTo>
                    <a:pt x="977" y="659"/>
                  </a:lnTo>
                  <a:lnTo>
                    <a:pt x="975" y="683"/>
                  </a:lnTo>
                  <a:lnTo>
                    <a:pt x="970" y="705"/>
                  </a:lnTo>
                  <a:lnTo>
                    <a:pt x="961" y="727"/>
                  </a:lnTo>
                  <a:lnTo>
                    <a:pt x="953" y="747"/>
                  </a:lnTo>
                  <a:lnTo>
                    <a:pt x="941" y="768"/>
                  </a:lnTo>
                  <a:lnTo>
                    <a:pt x="929" y="786"/>
                  </a:lnTo>
                  <a:lnTo>
                    <a:pt x="914" y="805"/>
                  </a:lnTo>
                  <a:lnTo>
                    <a:pt x="895" y="822"/>
                  </a:lnTo>
                  <a:lnTo>
                    <a:pt x="877" y="839"/>
                  </a:lnTo>
                  <a:lnTo>
                    <a:pt x="855" y="854"/>
                  </a:lnTo>
                  <a:lnTo>
                    <a:pt x="827" y="844"/>
                  </a:lnTo>
                  <a:lnTo>
                    <a:pt x="805" y="837"/>
                  </a:lnTo>
                  <a:lnTo>
                    <a:pt x="787" y="831"/>
                  </a:lnTo>
                  <a:lnTo>
                    <a:pt x="771" y="824"/>
                  </a:lnTo>
                  <a:lnTo>
                    <a:pt x="760" y="820"/>
                  </a:lnTo>
                  <a:lnTo>
                    <a:pt x="749" y="817"/>
                  </a:lnTo>
                  <a:lnTo>
                    <a:pt x="734" y="814"/>
                  </a:lnTo>
                  <a:lnTo>
                    <a:pt x="717" y="814"/>
                  </a:lnTo>
                  <a:lnTo>
                    <a:pt x="707" y="815"/>
                  </a:lnTo>
                  <a:lnTo>
                    <a:pt x="695" y="819"/>
                  </a:lnTo>
                  <a:lnTo>
                    <a:pt x="680" y="820"/>
                  </a:lnTo>
                  <a:lnTo>
                    <a:pt x="661" y="825"/>
                  </a:lnTo>
                  <a:lnTo>
                    <a:pt x="639" y="829"/>
                  </a:lnTo>
                  <a:lnTo>
                    <a:pt x="610" y="834"/>
                  </a:lnTo>
                  <a:lnTo>
                    <a:pt x="588" y="864"/>
                  </a:lnTo>
                  <a:lnTo>
                    <a:pt x="578" y="880"/>
                  </a:lnTo>
                  <a:lnTo>
                    <a:pt x="570" y="895"/>
                  </a:lnTo>
                  <a:lnTo>
                    <a:pt x="564" y="910"/>
                  </a:lnTo>
                  <a:lnTo>
                    <a:pt x="563" y="929"/>
                  </a:lnTo>
                  <a:lnTo>
                    <a:pt x="558" y="944"/>
                  </a:lnTo>
                  <a:lnTo>
                    <a:pt x="554" y="951"/>
                  </a:lnTo>
                  <a:lnTo>
                    <a:pt x="549" y="956"/>
                  </a:lnTo>
                  <a:lnTo>
                    <a:pt x="534" y="965"/>
                  </a:lnTo>
                  <a:lnTo>
                    <a:pt x="515" y="973"/>
                  </a:lnTo>
                  <a:lnTo>
                    <a:pt x="475" y="987"/>
                  </a:lnTo>
                  <a:lnTo>
                    <a:pt x="456" y="990"/>
                  </a:lnTo>
                  <a:lnTo>
                    <a:pt x="441" y="993"/>
                  </a:lnTo>
                  <a:lnTo>
                    <a:pt x="430" y="997"/>
                  </a:lnTo>
                  <a:lnTo>
                    <a:pt x="429" y="997"/>
                  </a:lnTo>
                  <a:lnTo>
                    <a:pt x="427" y="997"/>
                  </a:lnTo>
                  <a:lnTo>
                    <a:pt x="419" y="980"/>
                  </a:lnTo>
                  <a:lnTo>
                    <a:pt x="410" y="965"/>
                  </a:lnTo>
                  <a:lnTo>
                    <a:pt x="400" y="948"/>
                  </a:lnTo>
                  <a:lnTo>
                    <a:pt x="386" y="936"/>
                  </a:lnTo>
                  <a:lnTo>
                    <a:pt x="371" y="927"/>
                  </a:lnTo>
                  <a:lnTo>
                    <a:pt x="351" y="919"/>
                  </a:lnTo>
                  <a:lnTo>
                    <a:pt x="330" y="912"/>
                  </a:lnTo>
                  <a:lnTo>
                    <a:pt x="307" y="907"/>
                  </a:lnTo>
                  <a:lnTo>
                    <a:pt x="256" y="898"/>
                  </a:lnTo>
                  <a:lnTo>
                    <a:pt x="201" y="892"/>
                  </a:lnTo>
                  <a:lnTo>
                    <a:pt x="146" y="888"/>
                  </a:lnTo>
                  <a:lnTo>
                    <a:pt x="93" y="885"/>
                  </a:lnTo>
                  <a:lnTo>
                    <a:pt x="66" y="881"/>
                  </a:lnTo>
                  <a:lnTo>
                    <a:pt x="42" y="880"/>
                  </a:lnTo>
                  <a:lnTo>
                    <a:pt x="20" y="878"/>
                  </a:lnTo>
                  <a:lnTo>
                    <a:pt x="0" y="875"/>
                  </a:lnTo>
                  <a:lnTo>
                    <a:pt x="8" y="851"/>
                  </a:lnTo>
                  <a:lnTo>
                    <a:pt x="15" y="834"/>
                  </a:lnTo>
                  <a:lnTo>
                    <a:pt x="20" y="822"/>
                  </a:lnTo>
                  <a:lnTo>
                    <a:pt x="22" y="815"/>
                  </a:lnTo>
                  <a:lnTo>
                    <a:pt x="22" y="814"/>
                  </a:lnTo>
                  <a:lnTo>
                    <a:pt x="18" y="815"/>
                  </a:lnTo>
                  <a:lnTo>
                    <a:pt x="12" y="822"/>
                  </a:lnTo>
                  <a:lnTo>
                    <a:pt x="0" y="834"/>
                  </a:lnTo>
                  <a:close/>
                </a:path>
              </a:pathLst>
            </a:custGeom>
            <a:blipFill dpi="0" rotWithShape="0">
              <a:blip r:embed="rId2" cstate="screen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00" name="Freeform 40" descr="Corcho"/>
            <p:cNvSpPr>
              <a:spLocks/>
            </p:cNvSpPr>
            <p:nvPr/>
          </p:nvSpPr>
          <p:spPr bwMode="auto">
            <a:xfrm>
              <a:off x="1973" y="3362"/>
              <a:ext cx="499" cy="498"/>
            </a:xfrm>
            <a:custGeom>
              <a:avLst/>
              <a:gdLst/>
              <a:ahLst/>
              <a:cxnLst>
                <a:cxn ang="0">
                  <a:pos x="27" y="758"/>
                </a:cxn>
                <a:cxn ang="0">
                  <a:pos x="79" y="708"/>
                </a:cxn>
                <a:cxn ang="0">
                  <a:pos x="132" y="659"/>
                </a:cxn>
                <a:cxn ang="0">
                  <a:pos x="139" y="578"/>
                </a:cxn>
                <a:cxn ang="0">
                  <a:pos x="108" y="549"/>
                </a:cxn>
                <a:cxn ang="0">
                  <a:pos x="51" y="496"/>
                </a:cxn>
                <a:cxn ang="0">
                  <a:pos x="44" y="415"/>
                </a:cxn>
                <a:cxn ang="0">
                  <a:pos x="74" y="386"/>
                </a:cxn>
                <a:cxn ang="0">
                  <a:pos x="139" y="352"/>
                </a:cxn>
                <a:cxn ang="0">
                  <a:pos x="179" y="315"/>
                </a:cxn>
                <a:cxn ang="0">
                  <a:pos x="173" y="247"/>
                </a:cxn>
                <a:cxn ang="0">
                  <a:pos x="144" y="186"/>
                </a:cxn>
                <a:cxn ang="0">
                  <a:pos x="162" y="140"/>
                </a:cxn>
                <a:cxn ang="0">
                  <a:pos x="217" y="86"/>
                </a:cxn>
                <a:cxn ang="0">
                  <a:pos x="366" y="23"/>
                </a:cxn>
                <a:cxn ang="0">
                  <a:pos x="447" y="13"/>
                </a:cxn>
                <a:cxn ang="0">
                  <a:pos x="503" y="16"/>
                </a:cxn>
                <a:cxn ang="0">
                  <a:pos x="549" y="0"/>
                </a:cxn>
                <a:cxn ang="0">
                  <a:pos x="626" y="22"/>
                </a:cxn>
                <a:cxn ang="0">
                  <a:pos x="670" y="40"/>
                </a:cxn>
                <a:cxn ang="0">
                  <a:pos x="688" y="127"/>
                </a:cxn>
                <a:cxn ang="0">
                  <a:pos x="732" y="203"/>
                </a:cxn>
                <a:cxn ang="0">
                  <a:pos x="793" y="223"/>
                </a:cxn>
                <a:cxn ang="0">
                  <a:pos x="856" y="259"/>
                </a:cxn>
                <a:cxn ang="0">
                  <a:pos x="902" y="290"/>
                </a:cxn>
                <a:cxn ang="0">
                  <a:pos x="914" y="303"/>
                </a:cxn>
                <a:cxn ang="0">
                  <a:pos x="938" y="313"/>
                </a:cxn>
                <a:cxn ang="0">
                  <a:pos x="983" y="340"/>
                </a:cxn>
                <a:cxn ang="0">
                  <a:pos x="994" y="403"/>
                </a:cxn>
                <a:cxn ang="0">
                  <a:pos x="968" y="481"/>
                </a:cxn>
                <a:cxn ang="0">
                  <a:pos x="956" y="508"/>
                </a:cxn>
                <a:cxn ang="0">
                  <a:pos x="978" y="612"/>
                </a:cxn>
                <a:cxn ang="0">
                  <a:pos x="970" y="705"/>
                </a:cxn>
                <a:cxn ang="0">
                  <a:pos x="929" y="786"/>
                </a:cxn>
                <a:cxn ang="0">
                  <a:pos x="855" y="854"/>
                </a:cxn>
                <a:cxn ang="0">
                  <a:pos x="771" y="824"/>
                </a:cxn>
                <a:cxn ang="0">
                  <a:pos x="717" y="814"/>
                </a:cxn>
                <a:cxn ang="0">
                  <a:pos x="661" y="825"/>
                </a:cxn>
                <a:cxn ang="0">
                  <a:pos x="578" y="880"/>
                </a:cxn>
                <a:cxn ang="0">
                  <a:pos x="558" y="944"/>
                </a:cxn>
                <a:cxn ang="0">
                  <a:pos x="515" y="973"/>
                </a:cxn>
                <a:cxn ang="0">
                  <a:pos x="430" y="997"/>
                </a:cxn>
                <a:cxn ang="0">
                  <a:pos x="410" y="965"/>
                </a:cxn>
                <a:cxn ang="0">
                  <a:pos x="351" y="919"/>
                </a:cxn>
                <a:cxn ang="0">
                  <a:pos x="201" y="892"/>
                </a:cxn>
                <a:cxn ang="0">
                  <a:pos x="42" y="880"/>
                </a:cxn>
                <a:cxn ang="0">
                  <a:pos x="15" y="834"/>
                </a:cxn>
                <a:cxn ang="0">
                  <a:pos x="18" y="815"/>
                </a:cxn>
              </a:cxnLst>
              <a:rect l="0" t="0" r="r" b="b"/>
              <a:pathLst>
                <a:path w="997" h="997">
                  <a:moveTo>
                    <a:pt x="0" y="834"/>
                  </a:moveTo>
                  <a:lnTo>
                    <a:pt x="10" y="803"/>
                  </a:lnTo>
                  <a:lnTo>
                    <a:pt x="18" y="780"/>
                  </a:lnTo>
                  <a:lnTo>
                    <a:pt x="27" y="758"/>
                  </a:lnTo>
                  <a:lnTo>
                    <a:pt x="37" y="741"/>
                  </a:lnTo>
                  <a:lnTo>
                    <a:pt x="51" y="727"/>
                  </a:lnTo>
                  <a:lnTo>
                    <a:pt x="67" y="714"/>
                  </a:lnTo>
                  <a:lnTo>
                    <a:pt x="79" y="708"/>
                  </a:lnTo>
                  <a:lnTo>
                    <a:pt x="91" y="703"/>
                  </a:lnTo>
                  <a:lnTo>
                    <a:pt x="106" y="697"/>
                  </a:lnTo>
                  <a:lnTo>
                    <a:pt x="122" y="691"/>
                  </a:lnTo>
                  <a:lnTo>
                    <a:pt x="132" y="659"/>
                  </a:lnTo>
                  <a:lnTo>
                    <a:pt x="140" y="630"/>
                  </a:lnTo>
                  <a:lnTo>
                    <a:pt x="144" y="607"/>
                  </a:lnTo>
                  <a:lnTo>
                    <a:pt x="142" y="588"/>
                  </a:lnTo>
                  <a:lnTo>
                    <a:pt x="139" y="578"/>
                  </a:lnTo>
                  <a:lnTo>
                    <a:pt x="134" y="569"/>
                  </a:lnTo>
                  <a:lnTo>
                    <a:pt x="127" y="563"/>
                  </a:lnTo>
                  <a:lnTo>
                    <a:pt x="118" y="556"/>
                  </a:lnTo>
                  <a:lnTo>
                    <a:pt x="108" y="549"/>
                  </a:lnTo>
                  <a:lnTo>
                    <a:pt x="95" y="542"/>
                  </a:lnTo>
                  <a:lnTo>
                    <a:pt x="79" y="535"/>
                  </a:lnTo>
                  <a:lnTo>
                    <a:pt x="61" y="529"/>
                  </a:lnTo>
                  <a:lnTo>
                    <a:pt x="51" y="496"/>
                  </a:lnTo>
                  <a:lnTo>
                    <a:pt x="42" y="468"/>
                  </a:lnTo>
                  <a:lnTo>
                    <a:pt x="39" y="444"/>
                  </a:lnTo>
                  <a:lnTo>
                    <a:pt x="40" y="425"/>
                  </a:lnTo>
                  <a:lnTo>
                    <a:pt x="44" y="415"/>
                  </a:lnTo>
                  <a:lnTo>
                    <a:pt x="49" y="407"/>
                  </a:lnTo>
                  <a:lnTo>
                    <a:pt x="56" y="400"/>
                  </a:lnTo>
                  <a:lnTo>
                    <a:pt x="64" y="393"/>
                  </a:lnTo>
                  <a:lnTo>
                    <a:pt x="74" y="386"/>
                  </a:lnTo>
                  <a:lnTo>
                    <a:pt x="88" y="379"/>
                  </a:lnTo>
                  <a:lnTo>
                    <a:pt x="103" y="373"/>
                  </a:lnTo>
                  <a:lnTo>
                    <a:pt x="122" y="366"/>
                  </a:lnTo>
                  <a:lnTo>
                    <a:pt x="139" y="352"/>
                  </a:lnTo>
                  <a:lnTo>
                    <a:pt x="159" y="339"/>
                  </a:lnTo>
                  <a:lnTo>
                    <a:pt x="168" y="332"/>
                  </a:lnTo>
                  <a:lnTo>
                    <a:pt x="174" y="323"/>
                  </a:lnTo>
                  <a:lnTo>
                    <a:pt x="179" y="315"/>
                  </a:lnTo>
                  <a:lnTo>
                    <a:pt x="183" y="305"/>
                  </a:lnTo>
                  <a:lnTo>
                    <a:pt x="183" y="288"/>
                  </a:lnTo>
                  <a:lnTo>
                    <a:pt x="179" y="267"/>
                  </a:lnTo>
                  <a:lnTo>
                    <a:pt x="173" y="247"/>
                  </a:lnTo>
                  <a:lnTo>
                    <a:pt x="164" y="228"/>
                  </a:lnTo>
                  <a:lnTo>
                    <a:pt x="156" y="210"/>
                  </a:lnTo>
                  <a:lnTo>
                    <a:pt x="149" y="196"/>
                  </a:lnTo>
                  <a:lnTo>
                    <a:pt x="144" y="186"/>
                  </a:lnTo>
                  <a:lnTo>
                    <a:pt x="142" y="184"/>
                  </a:lnTo>
                  <a:lnTo>
                    <a:pt x="142" y="183"/>
                  </a:lnTo>
                  <a:lnTo>
                    <a:pt x="151" y="159"/>
                  </a:lnTo>
                  <a:lnTo>
                    <a:pt x="162" y="140"/>
                  </a:lnTo>
                  <a:lnTo>
                    <a:pt x="174" y="123"/>
                  </a:lnTo>
                  <a:lnTo>
                    <a:pt x="186" y="108"/>
                  </a:lnTo>
                  <a:lnTo>
                    <a:pt x="201" y="96"/>
                  </a:lnTo>
                  <a:lnTo>
                    <a:pt x="217" y="86"/>
                  </a:lnTo>
                  <a:lnTo>
                    <a:pt x="251" y="69"/>
                  </a:lnTo>
                  <a:lnTo>
                    <a:pt x="286" y="55"/>
                  </a:lnTo>
                  <a:lnTo>
                    <a:pt x="325" y="40"/>
                  </a:lnTo>
                  <a:lnTo>
                    <a:pt x="366" y="23"/>
                  </a:lnTo>
                  <a:lnTo>
                    <a:pt x="386" y="11"/>
                  </a:lnTo>
                  <a:lnTo>
                    <a:pt x="407" y="0"/>
                  </a:lnTo>
                  <a:lnTo>
                    <a:pt x="427" y="6"/>
                  </a:lnTo>
                  <a:lnTo>
                    <a:pt x="447" y="13"/>
                  </a:lnTo>
                  <a:lnTo>
                    <a:pt x="468" y="18"/>
                  </a:lnTo>
                  <a:lnTo>
                    <a:pt x="488" y="20"/>
                  </a:lnTo>
                  <a:lnTo>
                    <a:pt x="497" y="18"/>
                  </a:lnTo>
                  <a:lnTo>
                    <a:pt x="503" y="16"/>
                  </a:lnTo>
                  <a:lnTo>
                    <a:pt x="519" y="10"/>
                  </a:lnTo>
                  <a:lnTo>
                    <a:pt x="534" y="1"/>
                  </a:lnTo>
                  <a:lnTo>
                    <a:pt x="541" y="0"/>
                  </a:lnTo>
                  <a:lnTo>
                    <a:pt x="549" y="0"/>
                  </a:lnTo>
                  <a:lnTo>
                    <a:pt x="566" y="3"/>
                  </a:lnTo>
                  <a:lnTo>
                    <a:pt x="587" y="8"/>
                  </a:lnTo>
                  <a:lnTo>
                    <a:pt x="607" y="15"/>
                  </a:lnTo>
                  <a:lnTo>
                    <a:pt x="626" y="22"/>
                  </a:lnTo>
                  <a:lnTo>
                    <a:pt x="644" y="28"/>
                  </a:lnTo>
                  <a:lnTo>
                    <a:pt x="658" y="35"/>
                  </a:lnTo>
                  <a:lnTo>
                    <a:pt x="668" y="39"/>
                  </a:lnTo>
                  <a:lnTo>
                    <a:pt x="670" y="40"/>
                  </a:lnTo>
                  <a:lnTo>
                    <a:pt x="671" y="40"/>
                  </a:lnTo>
                  <a:lnTo>
                    <a:pt x="680" y="84"/>
                  </a:lnTo>
                  <a:lnTo>
                    <a:pt x="683" y="106"/>
                  </a:lnTo>
                  <a:lnTo>
                    <a:pt x="688" y="127"/>
                  </a:lnTo>
                  <a:lnTo>
                    <a:pt x="695" y="149"/>
                  </a:lnTo>
                  <a:lnTo>
                    <a:pt x="704" y="169"/>
                  </a:lnTo>
                  <a:lnTo>
                    <a:pt x="715" y="186"/>
                  </a:lnTo>
                  <a:lnTo>
                    <a:pt x="732" y="203"/>
                  </a:lnTo>
                  <a:lnTo>
                    <a:pt x="746" y="210"/>
                  </a:lnTo>
                  <a:lnTo>
                    <a:pt x="763" y="215"/>
                  </a:lnTo>
                  <a:lnTo>
                    <a:pt x="778" y="218"/>
                  </a:lnTo>
                  <a:lnTo>
                    <a:pt x="793" y="223"/>
                  </a:lnTo>
                  <a:lnTo>
                    <a:pt x="812" y="234"/>
                  </a:lnTo>
                  <a:lnTo>
                    <a:pt x="829" y="244"/>
                  </a:lnTo>
                  <a:lnTo>
                    <a:pt x="843" y="252"/>
                  </a:lnTo>
                  <a:lnTo>
                    <a:pt x="856" y="259"/>
                  </a:lnTo>
                  <a:lnTo>
                    <a:pt x="866" y="266"/>
                  </a:lnTo>
                  <a:lnTo>
                    <a:pt x="877" y="273"/>
                  </a:lnTo>
                  <a:lnTo>
                    <a:pt x="892" y="283"/>
                  </a:lnTo>
                  <a:lnTo>
                    <a:pt x="902" y="290"/>
                  </a:lnTo>
                  <a:lnTo>
                    <a:pt x="907" y="295"/>
                  </a:lnTo>
                  <a:lnTo>
                    <a:pt x="910" y="298"/>
                  </a:lnTo>
                  <a:lnTo>
                    <a:pt x="912" y="301"/>
                  </a:lnTo>
                  <a:lnTo>
                    <a:pt x="914" y="303"/>
                  </a:lnTo>
                  <a:lnTo>
                    <a:pt x="916" y="305"/>
                  </a:lnTo>
                  <a:lnTo>
                    <a:pt x="919" y="307"/>
                  </a:lnTo>
                  <a:lnTo>
                    <a:pt x="927" y="308"/>
                  </a:lnTo>
                  <a:lnTo>
                    <a:pt x="938" y="313"/>
                  </a:lnTo>
                  <a:lnTo>
                    <a:pt x="955" y="318"/>
                  </a:lnTo>
                  <a:lnTo>
                    <a:pt x="965" y="322"/>
                  </a:lnTo>
                  <a:lnTo>
                    <a:pt x="977" y="325"/>
                  </a:lnTo>
                  <a:lnTo>
                    <a:pt x="983" y="340"/>
                  </a:lnTo>
                  <a:lnTo>
                    <a:pt x="990" y="356"/>
                  </a:lnTo>
                  <a:lnTo>
                    <a:pt x="995" y="371"/>
                  </a:lnTo>
                  <a:lnTo>
                    <a:pt x="997" y="386"/>
                  </a:lnTo>
                  <a:lnTo>
                    <a:pt x="994" y="403"/>
                  </a:lnTo>
                  <a:lnTo>
                    <a:pt x="989" y="424"/>
                  </a:lnTo>
                  <a:lnTo>
                    <a:pt x="982" y="444"/>
                  </a:lnTo>
                  <a:lnTo>
                    <a:pt x="975" y="463"/>
                  </a:lnTo>
                  <a:lnTo>
                    <a:pt x="968" y="481"/>
                  </a:lnTo>
                  <a:lnTo>
                    <a:pt x="961" y="495"/>
                  </a:lnTo>
                  <a:lnTo>
                    <a:pt x="958" y="505"/>
                  </a:lnTo>
                  <a:lnTo>
                    <a:pt x="956" y="507"/>
                  </a:lnTo>
                  <a:lnTo>
                    <a:pt x="956" y="508"/>
                  </a:lnTo>
                  <a:lnTo>
                    <a:pt x="965" y="535"/>
                  </a:lnTo>
                  <a:lnTo>
                    <a:pt x="970" y="561"/>
                  </a:lnTo>
                  <a:lnTo>
                    <a:pt x="975" y="586"/>
                  </a:lnTo>
                  <a:lnTo>
                    <a:pt x="978" y="612"/>
                  </a:lnTo>
                  <a:lnTo>
                    <a:pt x="978" y="636"/>
                  </a:lnTo>
                  <a:lnTo>
                    <a:pt x="977" y="659"/>
                  </a:lnTo>
                  <a:lnTo>
                    <a:pt x="975" y="683"/>
                  </a:lnTo>
                  <a:lnTo>
                    <a:pt x="970" y="705"/>
                  </a:lnTo>
                  <a:lnTo>
                    <a:pt x="961" y="727"/>
                  </a:lnTo>
                  <a:lnTo>
                    <a:pt x="953" y="747"/>
                  </a:lnTo>
                  <a:lnTo>
                    <a:pt x="941" y="768"/>
                  </a:lnTo>
                  <a:lnTo>
                    <a:pt x="929" y="786"/>
                  </a:lnTo>
                  <a:lnTo>
                    <a:pt x="914" y="805"/>
                  </a:lnTo>
                  <a:lnTo>
                    <a:pt x="895" y="822"/>
                  </a:lnTo>
                  <a:lnTo>
                    <a:pt x="877" y="839"/>
                  </a:lnTo>
                  <a:lnTo>
                    <a:pt x="855" y="854"/>
                  </a:lnTo>
                  <a:lnTo>
                    <a:pt x="827" y="844"/>
                  </a:lnTo>
                  <a:lnTo>
                    <a:pt x="805" y="837"/>
                  </a:lnTo>
                  <a:lnTo>
                    <a:pt x="787" y="831"/>
                  </a:lnTo>
                  <a:lnTo>
                    <a:pt x="771" y="824"/>
                  </a:lnTo>
                  <a:lnTo>
                    <a:pt x="760" y="820"/>
                  </a:lnTo>
                  <a:lnTo>
                    <a:pt x="749" y="817"/>
                  </a:lnTo>
                  <a:lnTo>
                    <a:pt x="734" y="814"/>
                  </a:lnTo>
                  <a:lnTo>
                    <a:pt x="717" y="814"/>
                  </a:lnTo>
                  <a:lnTo>
                    <a:pt x="707" y="815"/>
                  </a:lnTo>
                  <a:lnTo>
                    <a:pt x="695" y="819"/>
                  </a:lnTo>
                  <a:lnTo>
                    <a:pt x="680" y="820"/>
                  </a:lnTo>
                  <a:lnTo>
                    <a:pt x="661" y="825"/>
                  </a:lnTo>
                  <a:lnTo>
                    <a:pt x="639" y="829"/>
                  </a:lnTo>
                  <a:lnTo>
                    <a:pt x="610" y="834"/>
                  </a:lnTo>
                  <a:lnTo>
                    <a:pt x="588" y="864"/>
                  </a:lnTo>
                  <a:lnTo>
                    <a:pt x="578" y="880"/>
                  </a:lnTo>
                  <a:lnTo>
                    <a:pt x="570" y="895"/>
                  </a:lnTo>
                  <a:lnTo>
                    <a:pt x="564" y="910"/>
                  </a:lnTo>
                  <a:lnTo>
                    <a:pt x="563" y="929"/>
                  </a:lnTo>
                  <a:lnTo>
                    <a:pt x="558" y="944"/>
                  </a:lnTo>
                  <a:lnTo>
                    <a:pt x="554" y="951"/>
                  </a:lnTo>
                  <a:lnTo>
                    <a:pt x="549" y="956"/>
                  </a:lnTo>
                  <a:lnTo>
                    <a:pt x="534" y="965"/>
                  </a:lnTo>
                  <a:lnTo>
                    <a:pt x="515" y="973"/>
                  </a:lnTo>
                  <a:lnTo>
                    <a:pt x="475" y="987"/>
                  </a:lnTo>
                  <a:lnTo>
                    <a:pt x="456" y="990"/>
                  </a:lnTo>
                  <a:lnTo>
                    <a:pt x="441" y="993"/>
                  </a:lnTo>
                  <a:lnTo>
                    <a:pt x="430" y="997"/>
                  </a:lnTo>
                  <a:lnTo>
                    <a:pt x="429" y="997"/>
                  </a:lnTo>
                  <a:lnTo>
                    <a:pt x="427" y="997"/>
                  </a:lnTo>
                  <a:lnTo>
                    <a:pt x="419" y="980"/>
                  </a:lnTo>
                  <a:lnTo>
                    <a:pt x="410" y="965"/>
                  </a:lnTo>
                  <a:lnTo>
                    <a:pt x="400" y="948"/>
                  </a:lnTo>
                  <a:lnTo>
                    <a:pt x="386" y="936"/>
                  </a:lnTo>
                  <a:lnTo>
                    <a:pt x="371" y="927"/>
                  </a:lnTo>
                  <a:lnTo>
                    <a:pt x="351" y="919"/>
                  </a:lnTo>
                  <a:lnTo>
                    <a:pt x="330" y="912"/>
                  </a:lnTo>
                  <a:lnTo>
                    <a:pt x="307" y="907"/>
                  </a:lnTo>
                  <a:lnTo>
                    <a:pt x="256" y="898"/>
                  </a:lnTo>
                  <a:lnTo>
                    <a:pt x="201" y="892"/>
                  </a:lnTo>
                  <a:lnTo>
                    <a:pt x="146" y="888"/>
                  </a:lnTo>
                  <a:lnTo>
                    <a:pt x="93" y="885"/>
                  </a:lnTo>
                  <a:lnTo>
                    <a:pt x="66" y="881"/>
                  </a:lnTo>
                  <a:lnTo>
                    <a:pt x="42" y="880"/>
                  </a:lnTo>
                  <a:lnTo>
                    <a:pt x="20" y="878"/>
                  </a:lnTo>
                  <a:lnTo>
                    <a:pt x="0" y="875"/>
                  </a:lnTo>
                  <a:lnTo>
                    <a:pt x="8" y="851"/>
                  </a:lnTo>
                  <a:lnTo>
                    <a:pt x="15" y="834"/>
                  </a:lnTo>
                  <a:lnTo>
                    <a:pt x="20" y="822"/>
                  </a:lnTo>
                  <a:lnTo>
                    <a:pt x="22" y="815"/>
                  </a:lnTo>
                  <a:lnTo>
                    <a:pt x="22" y="814"/>
                  </a:lnTo>
                  <a:lnTo>
                    <a:pt x="18" y="815"/>
                  </a:lnTo>
                  <a:lnTo>
                    <a:pt x="12" y="822"/>
                  </a:lnTo>
                  <a:lnTo>
                    <a:pt x="0" y="834"/>
                  </a:lnTo>
                  <a:close/>
                </a:path>
              </a:pathLst>
            </a:custGeom>
            <a:blipFill dpi="0" rotWithShape="0">
              <a:blip r:embed="rId2" cstate="screen"/>
              <a:srcRect/>
              <a:tile tx="0" ty="0" sx="100000" sy="100000" flip="none" algn="tl"/>
            </a:blipFill>
            <a:ln w="31750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602" name="Oval 42"/>
          <p:cNvSpPr>
            <a:spLocks noChangeArrowheads="1"/>
          </p:cNvSpPr>
          <p:nvPr/>
        </p:nvSpPr>
        <p:spPr bwMode="auto">
          <a:xfrm>
            <a:off x="5141913" y="5222876"/>
            <a:ext cx="195262" cy="195263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599" name="Group 46"/>
          <p:cNvGrpSpPr>
            <a:grpSpLocks/>
          </p:cNvGrpSpPr>
          <p:nvPr/>
        </p:nvGrpSpPr>
        <p:grpSpPr bwMode="auto">
          <a:xfrm>
            <a:off x="5432426" y="5700714"/>
            <a:ext cx="2066925" cy="142875"/>
            <a:chOff x="2462" y="3591"/>
            <a:chExt cx="1302" cy="90"/>
          </a:xfrm>
        </p:grpSpPr>
        <p:sp>
          <p:nvSpPr>
            <p:cNvPr id="66604" name="Rectangle 44"/>
            <p:cNvSpPr>
              <a:spLocks noChangeArrowheads="1"/>
            </p:cNvSpPr>
            <p:nvPr/>
          </p:nvSpPr>
          <p:spPr bwMode="auto">
            <a:xfrm>
              <a:off x="2462" y="3625"/>
              <a:ext cx="1213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674" y="3591"/>
              <a:ext cx="90" cy="9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82" y="90"/>
                </a:cxn>
                <a:cxn ang="0">
                  <a:pos x="0" y="0"/>
                </a:cxn>
                <a:cxn ang="0">
                  <a:pos x="0" y="182"/>
                </a:cxn>
              </a:cxnLst>
              <a:rect l="0" t="0" r="r" b="b"/>
              <a:pathLst>
                <a:path w="182" h="182">
                  <a:moveTo>
                    <a:pt x="0" y="182"/>
                  </a:moveTo>
                  <a:lnTo>
                    <a:pt x="182" y="9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600" name="Group 63"/>
          <p:cNvGrpSpPr>
            <a:grpSpLocks/>
          </p:cNvGrpSpPr>
          <p:nvPr/>
        </p:nvGrpSpPr>
        <p:grpSpPr bwMode="auto">
          <a:xfrm>
            <a:off x="5230813" y="3203576"/>
            <a:ext cx="144462" cy="1985963"/>
            <a:chOff x="2335" y="2018"/>
            <a:chExt cx="91" cy="1251"/>
          </a:xfrm>
        </p:grpSpPr>
        <p:sp>
          <p:nvSpPr>
            <p:cNvPr id="66613" name="Rectangle 53"/>
            <p:cNvSpPr>
              <a:spLocks noChangeArrowheads="1"/>
            </p:cNvSpPr>
            <p:nvPr/>
          </p:nvSpPr>
          <p:spPr bwMode="auto">
            <a:xfrm>
              <a:off x="2370" y="2107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4" name="Rectangle 54"/>
            <p:cNvSpPr>
              <a:spLocks noChangeArrowheads="1"/>
            </p:cNvSpPr>
            <p:nvPr/>
          </p:nvSpPr>
          <p:spPr bwMode="auto">
            <a:xfrm>
              <a:off x="2370" y="2249"/>
              <a:ext cx="21" cy="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5" name="Rectangle 55"/>
            <p:cNvSpPr>
              <a:spLocks noChangeArrowheads="1"/>
            </p:cNvSpPr>
            <p:nvPr/>
          </p:nvSpPr>
          <p:spPr bwMode="auto">
            <a:xfrm>
              <a:off x="2370" y="2392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6" name="Rectangle 56"/>
            <p:cNvSpPr>
              <a:spLocks noChangeArrowheads="1"/>
            </p:cNvSpPr>
            <p:nvPr/>
          </p:nvSpPr>
          <p:spPr bwMode="auto">
            <a:xfrm>
              <a:off x="2370" y="2534"/>
              <a:ext cx="21" cy="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7" name="Rectangle 57"/>
            <p:cNvSpPr>
              <a:spLocks noChangeArrowheads="1"/>
            </p:cNvSpPr>
            <p:nvPr/>
          </p:nvSpPr>
          <p:spPr bwMode="auto">
            <a:xfrm>
              <a:off x="2370" y="2677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8" name="Rectangle 58"/>
            <p:cNvSpPr>
              <a:spLocks noChangeArrowheads="1"/>
            </p:cNvSpPr>
            <p:nvPr/>
          </p:nvSpPr>
          <p:spPr bwMode="auto">
            <a:xfrm>
              <a:off x="2370" y="2819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19" name="Rectangle 59"/>
            <p:cNvSpPr>
              <a:spLocks noChangeArrowheads="1"/>
            </p:cNvSpPr>
            <p:nvPr/>
          </p:nvSpPr>
          <p:spPr bwMode="auto">
            <a:xfrm>
              <a:off x="2370" y="2962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20" name="Rectangle 60"/>
            <p:cNvSpPr>
              <a:spLocks noChangeArrowheads="1"/>
            </p:cNvSpPr>
            <p:nvPr/>
          </p:nvSpPr>
          <p:spPr bwMode="auto">
            <a:xfrm>
              <a:off x="2370" y="3104"/>
              <a:ext cx="21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21" name="Rectangle 61"/>
            <p:cNvSpPr>
              <a:spLocks noChangeArrowheads="1"/>
            </p:cNvSpPr>
            <p:nvPr/>
          </p:nvSpPr>
          <p:spPr bwMode="auto">
            <a:xfrm>
              <a:off x="2370" y="3246"/>
              <a:ext cx="21" cy="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622" name="Freeform 62"/>
            <p:cNvSpPr>
              <a:spLocks/>
            </p:cNvSpPr>
            <p:nvPr/>
          </p:nvSpPr>
          <p:spPr bwMode="auto">
            <a:xfrm>
              <a:off x="2335" y="2018"/>
              <a:ext cx="91" cy="90"/>
            </a:xfrm>
            <a:custGeom>
              <a:avLst/>
              <a:gdLst/>
              <a:ahLst/>
              <a:cxnLst>
                <a:cxn ang="0">
                  <a:pos x="181" y="182"/>
                </a:cxn>
                <a:cxn ang="0">
                  <a:pos x="90" y="0"/>
                </a:cxn>
                <a:cxn ang="0">
                  <a:pos x="0" y="182"/>
                </a:cxn>
                <a:cxn ang="0">
                  <a:pos x="181" y="182"/>
                </a:cxn>
              </a:cxnLst>
              <a:rect l="0" t="0" r="r" b="b"/>
              <a:pathLst>
                <a:path w="181" h="182">
                  <a:moveTo>
                    <a:pt x="181" y="182"/>
                  </a:moveTo>
                  <a:lnTo>
                    <a:pt x="90" y="0"/>
                  </a:lnTo>
                  <a:lnTo>
                    <a:pt x="0" y="182"/>
                  </a:lnTo>
                  <a:lnTo>
                    <a:pt x="181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624" name="Rectangle 64"/>
          <p:cNvSpPr>
            <a:spLocks noChangeArrowheads="1"/>
          </p:cNvSpPr>
          <p:nvPr/>
        </p:nvSpPr>
        <p:spPr bwMode="auto">
          <a:xfrm>
            <a:off x="5707064" y="1312864"/>
            <a:ext cx="19589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602" name="Rectangle 66"/>
          <p:cNvSpPr>
            <a:spLocks noChangeArrowheads="1"/>
          </p:cNvSpPr>
          <p:nvPr/>
        </p:nvSpPr>
        <p:spPr bwMode="auto">
          <a:xfrm>
            <a:off x="5757864" y="1300164"/>
            <a:ext cx="17248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Exhalación de Radón</a:t>
            </a:r>
          </a:p>
        </p:txBody>
      </p:sp>
      <p:sp>
        <p:nvSpPr>
          <p:cNvPr id="66627" name="Rectangle 67"/>
          <p:cNvSpPr>
            <a:spLocks noChangeArrowheads="1"/>
          </p:cNvSpPr>
          <p:nvPr/>
        </p:nvSpPr>
        <p:spPr bwMode="auto">
          <a:xfrm>
            <a:off x="6059488" y="2670176"/>
            <a:ext cx="9890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604" name="Rectangle 69"/>
          <p:cNvSpPr>
            <a:spLocks noChangeArrowheads="1"/>
          </p:cNvSpPr>
          <p:nvPr/>
        </p:nvSpPr>
        <p:spPr bwMode="auto">
          <a:xfrm>
            <a:off x="6192838" y="2781301"/>
            <a:ext cx="7482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Depósito</a:t>
            </a:r>
          </a:p>
        </p:txBody>
      </p:sp>
      <p:sp>
        <p:nvSpPr>
          <p:cNvPr id="24605" name="Rectangle 72"/>
          <p:cNvSpPr>
            <a:spLocks noChangeArrowheads="1"/>
          </p:cNvSpPr>
          <p:nvPr/>
        </p:nvSpPr>
        <p:spPr bwMode="auto">
          <a:xfrm>
            <a:off x="6146800" y="5353051"/>
            <a:ext cx="7482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Depósito</a:t>
            </a:r>
          </a:p>
        </p:txBody>
      </p:sp>
      <p:sp>
        <p:nvSpPr>
          <p:cNvPr id="24606" name="Rectangle 74"/>
          <p:cNvSpPr>
            <a:spLocks noChangeArrowheads="1"/>
          </p:cNvSpPr>
          <p:nvPr/>
        </p:nvSpPr>
        <p:spPr bwMode="auto">
          <a:xfrm rot="-5400000">
            <a:off x="4249448" y="1893016"/>
            <a:ext cx="12420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Desintegración</a:t>
            </a:r>
          </a:p>
        </p:txBody>
      </p:sp>
      <p:sp>
        <p:nvSpPr>
          <p:cNvPr id="24607" name="Rectangle 76"/>
          <p:cNvSpPr>
            <a:spLocks noChangeArrowheads="1"/>
          </p:cNvSpPr>
          <p:nvPr/>
        </p:nvSpPr>
        <p:spPr bwMode="auto">
          <a:xfrm rot="-5400000">
            <a:off x="4410009" y="4071859"/>
            <a:ext cx="9462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Adherencia</a:t>
            </a:r>
          </a:p>
        </p:txBody>
      </p:sp>
      <p:sp>
        <p:nvSpPr>
          <p:cNvPr id="24608" name="Rectangle 78"/>
          <p:cNvSpPr>
            <a:spLocks noChangeArrowheads="1"/>
          </p:cNvSpPr>
          <p:nvPr/>
        </p:nvSpPr>
        <p:spPr bwMode="auto">
          <a:xfrm rot="-5400000">
            <a:off x="5167244" y="4123453"/>
            <a:ext cx="8351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Retroceso</a:t>
            </a:r>
          </a:p>
        </p:txBody>
      </p:sp>
      <p:sp>
        <p:nvSpPr>
          <p:cNvPr id="66643" name="Rectangle 83"/>
          <p:cNvSpPr>
            <a:spLocks noChangeArrowheads="1"/>
          </p:cNvSpPr>
          <p:nvPr/>
        </p:nvSpPr>
        <p:spPr bwMode="auto">
          <a:xfrm>
            <a:off x="3041651" y="6110289"/>
            <a:ext cx="247491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44" name="Rectangle 84"/>
          <p:cNvSpPr>
            <a:spLocks noChangeArrowheads="1"/>
          </p:cNvSpPr>
          <p:nvPr/>
        </p:nvSpPr>
        <p:spPr bwMode="auto">
          <a:xfrm>
            <a:off x="3119439" y="6113463"/>
            <a:ext cx="197534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900"/>
              <a:t>Partícula de Aerosol</a:t>
            </a:r>
            <a:endParaRPr lang="es-E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645" name="Rectangle 85"/>
          <p:cNvSpPr>
            <a:spLocks noChangeArrowheads="1"/>
          </p:cNvSpPr>
          <p:nvPr/>
        </p:nvSpPr>
        <p:spPr bwMode="auto">
          <a:xfrm>
            <a:off x="2808289" y="3103564"/>
            <a:ext cx="117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51" name="Rectangle 91"/>
          <p:cNvSpPr>
            <a:spLocks noChangeArrowheads="1"/>
          </p:cNvSpPr>
          <p:nvPr/>
        </p:nvSpPr>
        <p:spPr bwMode="auto">
          <a:xfrm>
            <a:off x="2895601" y="3057525"/>
            <a:ext cx="16534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700" dirty="0">
                <a:solidFill>
                  <a:srgbClr val="FFFFFF"/>
                </a:solidFill>
              </a:rPr>
              <a:t>Descendiente libre</a:t>
            </a:r>
            <a:endParaRPr lang="es-E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659" name="Rectangle 99"/>
          <p:cNvSpPr>
            <a:spLocks noChangeArrowheads="1"/>
          </p:cNvSpPr>
          <p:nvPr/>
        </p:nvSpPr>
        <p:spPr bwMode="auto">
          <a:xfrm>
            <a:off x="3041650" y="1184275"/>
            <a:ext cx="1036638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61" name="Rectangle 101"/>
          <p:cNvSpPr>
            <a:spLocks noChangeArrowheads="1"/>
          </p:cNvSpPr>
          <p:nvPr/>
        </p:nvSpPr>
        <p:spPr bwMode="auto">
          <a:xfrm>
            <a:off x="8496301" y="1668463"/>
            <a:ext cx="74379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900"/>
              <a:t>RADÓN</a:t>
            </a:r>
            <a:endParaRPr lang="es-E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663" name="Text Box 103"/>
          <p:cNvSpPr txBox="1">
            <a:spLocks noChangeArrowheads="1"/>
          </p:cNvSpPr>
          <p:nvPr/>
        </p:nvSpPr>
        <p:spPr bwMode="auto">
          <a:xfrm>
            <a:off x="3362325" y="3346450"/>
            <a:ext cx="959920" cy="4638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+ 88 %</a:t>
            </a:r>
          </a:p>
          <a:p>
            <a:pPr>
              <a:defRPr/>
            </a:pPr>
            <a:r>
              <a:rPr lang="es-E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Neutro 12 %</a:t>
            </a:r>
          </a:p>
        </p:txBody>
      </p:sp>
      <p:sp>
        <p:nvSpPr>
          <p:cNvPr id="66664" name="Rectangle 104"/>
          <p:cNvSpPr>
            <a:spLocks noChangeArrowheads="1"/>
          </p:cNvSpPr>
          <p:nvPr/>
        </p:nvSpPr>
        <p:spPr bwMode="auto">
          <a:xfrm>
            <a:off x="2230438" y="5630863"/>
            <a:ext cx="20538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s-ES" sz="1700">
                <a:solidFill>
                  <a:srgbClr val="FFFFFF"/>
                </a:solidFill>
              </a:rPr>
              <a:t>Descendiente adherido</a:t>
            </a:r>
            <a:endParaRPr lang="es-E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665" name="Text Box 105"/>
          <p:cNvSpPr txBox="1">
            <a:spLocks noChangeArrowheads="1"/>
          </p:cNvSpPr>
          <p:nvPr/>
        </p:nvSpPr>
        <p:spPr bwMode="auto">
          <a:xfrm>
            <a:off x="5949950" y="4071938"/>
            <a:ext cx="901122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Solo </a:t>
            </a:r>
            <a:r>
              <a:rPr lang="es-ES" sz="14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218</a:t>
            </a:r>
            <a:r>
              <a:rPr lang="es-E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</a:t>
            </a:r>
          </a:p>
        </p:txBody>
      </p:sp>
      <p:sp>
        <p:nvSpPr>
          <p:cNvPr id="66666" name="Line 106"/>
          <p:cNvSpPr>
            <a:spLocks noChangeShapeType="1"/>
          </p:cNvSpPr>
          <p:nvPr/>
        </p:nvSpPr>
        <p:spPr bwMode="auto">
          <a:xfrm>
            <a:off x="1828800" y="1300164"/>
            <a:ext cx="0" cy="48101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67" name="Text Box 107"/>
          <p:cNvSpPr txBox="1">
            <a:spLocks noChangeArrowheads="1"/>
          </p:cNvSpPr>
          <p:nvPr/>
        </p:nvSpPr>
        <p:spPr bwMode="auto">
          <a:xfrm>
            <a:off x="1333981" y="1440945"/>
            <a:ext cx="1283021" cy="34073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600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Tamaño (nm)</a:t>
            </a:r>
          </a:p>
        </p:txBody>
      </p:sp>
      <p:sp>
        <p:nvSpPr>
          <p:cNvPr id="66668" name="Line 108"/>
          <p:cNvSpPr>
            <a:spLocks noChangeShapeType="1"/>
          </p:cNvSpPr>
          <p:nvPr/>
        </p:nvSpPr>
        <p:spPr bwMode="auto">
          <a:xfrm flipH="1" flipV="1">
            <a:off x="4059237" y="1327147"/>
            <a:ext cx="1041402" cy="28416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70" name="Line 110"/>
          <p:cNvSpPr>
            <a:spLocks noChangeShapeType="1"/>
          </p:cNvSpPr>
          <p:nvPr/>
        </p:nvSpPr>
        <p:spPr bwMode="auto">
          <a:xfrm flipH="1" flipV="1">
            <a:off x="3603626" y="2398714"/>
            <a:ext cx="1497013" cy="5302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71" name="Line 111"/>
          <p:cNvSpPr>
            <a:spLocks noChangeShapeType="1"/>
          </p:cNvSpPr>
          <p:nvPr/>
        </p:nvSpPr>
        <p:spPr bwMode="auto">
          <a:xfrm flipH="1" flipV="1">
            <a:off x="3495676" y="4692651"/>
            <a:ext cx="1497013" cy="5302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72" name="Text Box 112"/>
          <p:cNvSpPr txBox="1">
            <a:spLocks noChangeArrowheads="1"/>
          </p:cNvSpPr>
          <p:nvPr/>
        </p:nvSpPr>
        <p:spPr bwMode="auto">
          <a:xfrm rot="1212709">
            <a:off x="3606127" y="1475384"/>
            <a:ext cx="995122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Ventilación</a:t>
            </a:r>
          </a:p>
        </p:txBody>
      </p:sp>
      <p:sp>
        <p:nvSpPr>
          <p:cNvPr id="66673" name="Text Box 113"/>
          <p:cNvSpPr txBox="1">
            <a:spLocks noChangeArrowheads="1"/>
          </p:cNvSpPr>
          <p:nvPr/>
        </p:nvSpPr>
        <p:spPr bwMode="auto">
          <a:xfrm rot="1212709">
            <a:off x="3698202" y="2721571"/>
            <a:ext cx="995122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Ventilación</a:t>
            </a:r>
          </a:p>
        </p:txBody>
      </p:sp>
      <p:sp>
        <p:nvSpPr>
          <p:cNvPr id="66674" name="Text Box 114"/>
          <p:cNvSpPr txBox="1">
            <a:spLocks noChangeArrowheads="1"/>
          </p:cNvSpPr>
          <p:nvPr/>
        </p:nvSpPr>
        <p:spPr bwMode="auto">
          <a:xfrm rot="1212709">
            <a:off x="3698202" y="5067896"/>
            <a:ext cx="995122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Ventilación</a:t>
            </a:r>
          </a:p>
        </p:txBody>
      </p:sp>
      <p:sp>
        <p:nvSpPr>
          <p:cNvPr id="66675" name="Text Box 115"/>
          <p:cNvSpPr txBox="1">
            <a:spLocks noChangeArrowheads="1"/>
          </p:cNvSpPr>
          <p:nvPr/>
        </p:nvSpPr>
        <p:spPr bwMode="auto">
          <a:xfrm>
            <a:off x="1925638" y="5375275"/>
            <a:ext cx="770060" cy="2791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10 - 1000</a:t>
            </a:r>
          </a:p>
        </p:txBody>
      </p:sp>
      <p:sp>
        <p:nvSpPr>
          <p:cNvPr id="66676" name="Text Box 116"/>
          <p:cNvSpPr txBox="1">
            <a:spLocks noChangeArrowheads="1"/>
          </p:cNvSpPr>
          <p:nvPr/>
        </p:nvSpPr>
        <p:spPr bwMode="auto">
          <a:xfrm>
            <a:off x="1925639" y="2854325"/>
            <a:ext cx="572891" cy="2791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0.5 - 1</a:t>
            </a:r>
          </a:p>
        </p:txBody>
      </p:sp>
      <p:sp>
        <p:nvSpPr>
          <p:cNvPr id="66677" name="Text Box 117"/>
          <p:cNvSpPr txBox="1">
            <a:spLocks noChangeArrowheads="1"/>
          </p:cNvSpPr>
          <p:nvPr/>
        </p:nvSpPr>
        <p:spPr bwMode="auto">
          <a:xfrm>
            <a:off x="1524000" y="6130925"/>
            <a:ext cx="1393500" cy="4638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sz="1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Vargas 2004</a:t>
            </a:r>
          </a:p>
          <a:p>
            <a:pPr>
              <a:defRPr/>
            </a:pPr>
            <a:r>
              <a:rPr lang="es-ES" sz="1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Porstendorfer 1994</a:t>
            </a:r>
          </a:p>
        </p:txBody>
      </p:sp>
      <p:sp>
        <p:nvSpPr>
          <p:cNvPr id="24629" name="Rectangle 69"/>
          <p:cNvSpPr>
            <a:spLocks noChangeArrowheads="1"/>
          </p:cNvSpPr>
          <p:nvPr/>
        </p:nvSpPr>
        <p:spPr bwMode="auto">
          <a:xfrm>
            <a:off x="6059488" y="3192464"/>
            <a:ext cx="929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”Plate out”</a:t>
            </a:r>
          </a:p>
        </p:txBody>
      </p:sp>
      <p:sp>
        <p:nvSpPr>
          <p:cNvPr id="24630" name="Rectangle 72"/>
          <p:cNvSpPr>
            <a:spLocks noChangeArrowheads="1"/>
          </p:cNvSpPr>
          <p:nvPr/>
        </p:nvSpPr>
        <p:spPr bwMode="auto">
          <a:xfrm>
            <a:off x="6057900" y="5843589"/>
            <a:ext cx="9040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600"/>
              <a:t>Deposition</a:t>
            </a:r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34C53B00-6F6A-49BA-A59A-26341286F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0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3706814" y="2471485"/>
            <a:ext cx="1066800" cy="381000"/>
          </a:xfrm>
          <a:custGeom>
            <a:avLst/>
            <a:gdLst>
              <a:gd name="G0" fmla="+- 11957 0 0"/>
              <a:gd name="G1" fmla="+- 5400 0 0"/>
              <a:gd name="G2" fmla="+- 21600 0 5400"/>
              <a:gd name="G3" fmla="+- 10800 0 5400"/>
              <a:gd name="G4" fmla="+- 21600 0 11957"/>
              <a:gd name="G5" fmla="*/ G4 G3 10800"/>
              <a:gd name="G6" fmla="+- 21600 0 G5"/>
              <a:gd name="T0" fmla="*/ 11957 w 21600"/>
              <a:gd name="T1" fmla="*/ 0 h 21600"/>
              <a:gd name="T2" fmla="*/ 0 w 21600"/>
              <a:gd name="T3" fmla="*/ 10800 h 21600"/>
              <a:gd name="T4" fmla="*/ 1195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957" y="0"/>
                </a:moveTo>
                <a:lnTo>
                  <a:pt x="11957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1957" y="16200"/>
                </a:lnTo>
                <a:lnTo>
                  <a:pt x="11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33CC33"/>
              </a:gs>
              <a:gs pos="100000">
                <a:srgbClr val="00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atin typeface="Calibri" panose="020F0502020204030204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71263" y="2390820"/>
            <a:ext cx="2661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Factor de equilibrio</a:t>
            </a:r>
            <a:endParaRPr lang="es-ES_tradnl" altLang="es-ES" sz="2400" dirty="0">
              <a:latin typeface="Calibri" panose="020F0502020204030204" pitchFamily="34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016077" y="2360042"/>
            <a:ext cx="36540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Relación entre concentración equivalente </a:t>
            </a:r>
          </a:p>
          <a:p>
            <a:r>
              <a:rPr lang="es-ES_tradnl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en equilibrio y concentración real de gas radón</a:t>
            </a: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5815013" y="3219451"/>
            <a:ext cx="9144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s-ES"/>
          </a:p>
        </p:txBody>
      </p:sp>
      <p:graphicFrame>
        <p:nvGraphicFramePr>
          <p:cNvPr id="798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979806"/>
              </p:ext>
            </p:extLst>
          </p:nvPr>
        </p:nvGraphicFramePr>
        <p:xfrm>
          <a:off x="5525294" y="4336902"/>
          <a:ext cx="114141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cuación" r:id="rId3" imgW="545760" imgH="406080" progId="Equation.3">
                  <p:embed/>
                </p:oleObj>
              </mc:Choice>
              <mc:Fallback>
                <p:oleObj name="Ecuación" r:id="rId3" imgW="545760" imgH="406080" progId="Equation.3">
                  <p:embed/>
                  <p:pic>
                    <p:nvPicPr>
                      <p:cNvPr id="798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5294" y="4336902"/>
                        <a:ext cx="1141412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5562600" y="3214689"/>
            <a:ext cx="9144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s-ES"/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4240214" y="1599380"/>
            <a:ext cx="3451225" cy="40862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00"/>
              </a:gs>
              <a:gs pos="100000">
                <a:srgbClr val="0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ES_tradnl" alt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Magnitudes y unidades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40635" y="5585702"/>
            <a:ext cx="4950884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s-ES" alt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VALORES TÍPICOS: </a:t>
            </a:r>
          </a:p>
          <a:p>
            <a:r>
              <a:rPr lang="es-ES" altLang="es-ES" sz="2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F = 0,4 </a:t>
            </a:r>
            <a:r>
              <a:rPr lang="es-ES" alt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INTERIORES   </a:t>
            </a:r>
            <a:r>
              <a:rPr lang="es-ES" altLang="es-ES" sz="2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F = 0,8 </a:t>
            </a:r>
            <a:r>
              <a:rPr lang="es-ES" alt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EXTERIOR</a:t>
            </a:r>
          </a:p>
          <a:p>
            <a:r>
              <a:rPr lang="es-ES" alt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UNSCEAR 2000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43480" y="3849854"/>
            <a:ext cx="21959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altLang="es-ES" dirty="0">
                <a:solidFill>
                  <a:srgbClr val="FFFFFF"/>
                </a:solidFill>
                <a:latin typeface="Calibri" panose="020F0502020204030204" pitchFamily="34" charset="0"/>
              </a:rPr>
              <a:t>Fracción entre los descendientes realmente presentes en el aire, </a:t>
            </a:r>
          </a:p>
          <a:p>
            <a:r>
              <a:rPr lang="es-ES_tradnl" altLang="es-ES" dirty="0">
                <a:solidFill>
                  <a:srgbClr val="FFFFFF"/>
                </a:solidFill>
                <a:latin typeface="Calibri" panose="020F0502020204030204" pitchFamily="34" charset="0"/>
              </a:rPr>
              <a:t>y todos los formados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42913" t="19760" r="25902" b="15560"/>
          <a:stretch/>
        </p:blipFill>
        <p:spPr>
          <a:xfrm>
            <a:off x="8557731" y="3141750"/>
            <a:ext cx="2921964" cy="3408958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520448" y="5238933"/>
            <a:ext cx="160304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s-ES" alt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www.radon.com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5771B81-FC97-4C17-8E14-9E40C3AF2F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8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7815344" y="3040244"/>
            <a:ext cx="3451225" cy="51077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00"/>
              </a:gs>
              <a:gs pos="100000">
                <a:srgbClr val="000000"/>
              </a:gs>
            </a:gsLst>
            <a:lin ang="2700000" scaled="1"/>
          </a:gradFill>
          <a:ln w="571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Descendientes del radón</a:t>
            </a: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614521"/>
              </p:ext>
            </p:extLst>
          </p:nvPr>
        </p:nvGraphicFramePr>
        <p:xfrm>
          <a:off x="1062832" y="1434885"/>
          <a:ext cx="6065838" cy="423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n de mapa de bits" r:id="rId3" imgW="14152381" imgH="9876190" progId="PBrush">
                  <p:embed/>
                </p:oleObj>
              </mc:Choice>
              <mc:Fallback>
                <p:oleObj name="Imagen de mapa de bits" r:id="rId3" imgW="14152381" imgH="9876190" progId="PBrush">
                  <p:embed/>
                  <p:pic>
                    <p:nvPicPr>
                      <p:cNvPr id="4098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832" y="1434885"/>
                        <a:ext cx="6065838" cy="423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66FF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95058" y="5911850"/>
            <a:ext cx="353654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s-ES_tradnl" sz="1600">
                <a:latin typeface="Times New Roman" pitchFamily="18" charset="0"/>
              </a:rPr>
              <a:t>Ref: Porstendorfer and Reinniking, 1998</a:t>
            </a:r>
            <a:endParaRPr lang="es-ES" sz="1600">
              <a:latin typeface="Times New Roman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FD186E-CC99-496A-95F9-5B75B1B7A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1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17857" r="20787" b="8393"/>
          <a:stretch/>
        </p:blipFill>
        <p:spPr bwMode="auto">
          <a:xfrm>
            <a:off x="2541721" y="1578118"/>
            <a:ext cx="6510579" cy="474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E3FD0F-E02A-4630-AFA5-73CCF7A68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6769100" y="1775875"/>
            <a:ext cx="4550833" cy="51077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00"/>
              </a:gs>
              <a:gs pos="100000">
                <a:srgbClr val="000000"/>
              </a:gs>
            </a:gsLst>
            <a:lin ang="2700000" scaled="1"/>
          </a:gradFill>
          <a:ln w="571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Riesgo para la salud</a:t>
            </a:r>
          </a:p>
        </p:txBody>
      </p:sp>
      <p:pic>
        <p:nvPicPr>
          <p:cNvPr id="26627" name="Picture 10" descr="C:\Documents and Settings\USUARIO\Mis documentos\Carlos\Suances 05\Page5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1977" y="3021031"/>
            <a:ext cx="329776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802716" y="2326975"/>
            <a:ext cx="816676" cy="1144545"/>
            <a:chOff x="2536" y="856"/>
            <a:chExt cx="635" cy="93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895" y="1274"/>
              <a:ext cx="276" cy="518"/>
              <a:chOff x="511" y="1599"/>
              <a:chExt cx="276" cy="518"/>
            </a:xfrm>
          </p:grpSpPr>
          <p:sp>
            <p:nvSpPr>
              <p:cNvPr id="69644" name="Oval 12"/>
              <p:cNvSpPr>
                <a:spLocks noChangeArrowheads="1"/>
              </p:cNvSpPr>
              <p:nvPr/>
            </p:nvSpPr>
            <p:spPr bwMode="auto">
              <a:xfrm rot="19174200">
                <a:off x="588" y="1599"/>
                <a:ext cx="199" cy="427"/>
              </a:xfrm>
              <a:prstGeom prst="ellipse">
                <a:avLst/>
              </a:prstGeom>
              <a:solidFill>
                <a:srgbClr val="99CC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45" name="Oval 13"/>
              <p:cNvSpPr>
                <a:spLocks noChangeArrowheads="1"/>
              </p:cNvSpPr>
              <p:nvPr/>
            </p:nvSpPr>
            <p:spPr bwMode="auto">
              <a:xfrm rot="19174200">
                <a:off x="511" y="1690"/>
                <a:ext cx="199" cy="427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536" y="856"/>
              <a:ext cx="576" cy="448"/>
              <a:chOff x="152" y="1181"/>
              <a:chExt cx="576" cy="448"/>
            </a:xfrm>
          </p:grpSpPr>
          <p:sp>
            <p:nvSpPr>
              <p:cNvPr id="69647" name="Freeform 15"/>
              <p:cNvSpPr>
                <a:spLocks/>
              </p:cNvSpPr>
              <p:nvPr/>
            </p:nvSpPr>
            <p:spPr bwMode="auto">
              <a:xfrm>
                <a:off x="392" y="1181"/>
                <a:ext cx="336" cy="3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40" y="16"/>
                  </a:cxn>
                  <a:cxn ang="0">
                    <a:pos x="48" y="112"/>
                  </a:cxn>
                  <a:cxn ang="0">
                    <a:pos x="288" y="112"/>
                  </a:cxn>
                  <a:cxn ang="0">
                    <a:pos x="48" y="208"/>
                  </a:cxn>
                  <a:cxn ang="0">
                    <a:pos x="336" y="208"/>
                  </a:cxn>
                  <a:cxn ang="0">
                    <a:pos x="144" y="304"/>
                  </a:cxn>
                  <a:cxn ang="0">
                    <a:pos x="336" y="304"/>
                  </a:cxn>
                  <a:cxn ang="0">
                    <a:pos x="336" y="448"/>
                  </a:cxn>
                </a:cxnLst>
                <a:rect l="0" t="0" r="r" b="b"/>
                <a:pathLst>
                  <a:path w="368" h="448">
                    <a:moveTo>
                      <a:pt x="0" y="16"/>
                    </a:moveTo>
                    <a:cubicBezTo>
                      <a:pt x="116" y="8"/>
                      <a:pt x="232" y="0"/>
                      <a:pt x="240" y="16"/>
                    </a:cubicBezTo>
                    <a:cubicBezTo>
                      <a:pt x="248" y="32"/>
                      <a:pt x="40" y="96"/>
                      <a:pt x="48" y="112"/>
                    </a:cubicBezTo>
                    <a:cubicBezTo>
                      <a:pt x="56" y="128"/>
                      <a:pt x="288" y="96"/>
                      <a:pt x="288" y="112"/>
                    </a:cubicBezTo>
                    <a:cubicBezTo>
                      <a:pt x="288" y="128"/>
                      <a:pt x="40" y="192"/>
                      <a:pt x="48" y="208"/>
                    </a:cubicBezTo>
                    <a:cubicBezTo>
                      <a:pt x="56" y="224"/>
                      <a:pt x="320" y="192"/>
                      <a:pt x="336" y="208"/>
                    </a:cubicBezTo>
                    <a:cubicBezTo>
                      <a:pt x="352" y="224"/>
                      <a:pt x="144" y="288"/>
                      <a:pt x="144" y="304"/>
                    </a:cubicBezTo>
                    <a:cubicBezTo>
                      <a:pt x="144" y="320"/>
                      <a:pt x="304" y="280"/>
                      <a:pt x="336" y="304"/>
                    </a:cubicBezTo>
                    <a:cubicBezTo>
                      <a:pt x="368" y="328"/>
                      <a:pt x="336" y="424"/>
                      <a:pt x="336" y="448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648" name="Freeform 16"/>
              <p:cNvSpPr>
                <a:spLocks/>
              </p:cNvSpPr>
              <p:nvPr/>
            </p:nvSpPr>
            <p:spPr bwMode="auto">
              <a:xfrm>
                <a:off x="152" y="1325"/>
                <a:ext cx="336" cy="3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40" y="16"/>
                  </a:cxn>
                  <a:cxn ang="0">
                    <a:pos x="48" y="112"/>
                  </a:cxn>
                  <a:cxn ang="0">
                    <a:pos x="288" y="112"/>
                  </a:cxn>
                  <a:cxn ang="0">
                    <a:pos x="48" y="208"/>
                  </a:cxn>
                  <a:cxn ang="0">
                    <a:pos x="336" y="208"/>
                  </a:cxn>
                  <a:cxn ang="0">
                    <a:pos x="144" y="304"/>
                  </a:cxn>
                  <a:cxn ang="0">
                    <a:pos x="336" y="304"/>
                  </a:cxn>
                  <a:cxn ang="0">
                    <a:pos x="336" y="448"/>
                  </a:cxn>
                </a:cxnLst>
                <a:rect l="0" t="0" r="r" b="b"/>
                <a:pathLst>
                  <a:path w="368" h="448">
                    <a:moveTo>
                      <a:pt x="0" y="16"/>
                    </a:moveTo>
                    <a:cubicBezTo>
                      <a:pt x="116" y="8"/>
                      <a:pt x="232" y="0"/>
                      <a:pt x="240" y="16"/>
                    </a:cubicBezTo>
                    <a:cubicBezTo>
                      <a:pt x="248" y="32"/>
                      <a:pt x="40" y="96"/>
                      <a:pt x="48" y="112"/>
                    </a:cubicBezTo>
                    <a:cubicBezTo>
                      <a:pt x="56" y="128"/>
                      <a:pt x="288" y="96"/>
                      <a:pt x="288" y="112"/>
                    </a:cubicBezTo>
                    <a:cubicBezTo>
                      <a:pt x="288" y="128"/>
                      <a:pt x="40" y="192"/>
                      <a:pt x="48" y="208"/>
                    </a:cubicBezTo>
                    <a:cubicBezTo>
                      <a:pt x="56" y="224"/>
                      <a:pt x="320" y="192"/>
                      <a:pt x="336" y="208"/>
                    </a:cubicBezTo>
                    <a:cubicBezTo>
                      <a:pt x="352" y="224"/>
                      <a:pt x="144" y="288"/>
                      <a:pt x="144" y="304"/>
                    </a:cubicBezTo>
                    <a:cubicBezTo>
                      <a:pt x="144" y="320"/>
                      <a:pt x="304" y="280"/>
                      <a:pt x="336" y="304"/>
                    </a:cubicBezTo>
                    <a:cubicBezTo>
                      <a:pt x="368" y="328"/>
                      <a:pt x="336" y="424"/>
                      <a:pt x="336" y="448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637644" y="1809184"/>
            <a:ext cx="6487887" cy="4638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s-E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Inhalacion</a:t>
            </a: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 descendientes del gas </a:t>
            </a:r>
            <a:r>
              <a:rPr lang="es-E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radon</a:t>
            </a:r>
            <a:endParaRPr lang="es-E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30" name="Picture 19" descr="C:\Documents and Settings\USUARIO\Mis documentos\Carlos\Suances 05\radon_01_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58142" y="3866606"/>
            <a:ext cx="5561791" cy="26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6314018" y="2835275"/>
            <a:ext cx="1898574" cy="3715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Cancer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pulmon</a:t>
            </a:r>
            <a:endParaRPr lang="es-E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E0FC34A-6A33-4524-940F-DEF2D2C6B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12857" r="23196" b="6250"/>
          <a:stretch/>
        </p:blipFill>
        <p:spPr bwMode="auto">
          <a:xfrm>
            <a:off x="2207623" y="1441341"/>
            <a:ext cx="7950900" cy="480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332719" y="2050869"/>
            <a:ext cx="1201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4,663 millones de cajetillas</a:t>
            </a:r>
          </a:p>
          <a:p>
            <a:pPr algn="ctr"/>
            <a:r>
              <a:rPr lang="es-ES" dirty="0"/>
              <a:t>2004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437223" y="3984171"/>
            <a:ext cx="1227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2,340 millones de cajetillas</a:t>
            </a:r>
          </a:p>
          <a:p>
            <a:pPr algn="ctr"/>
            <a:r>
              <a:rPr lang="es-ES" dirty="0"/>
              <a:t>2014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359826" y="948564"/>
            <a:ext cx="160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LEGISLATION, 2006</a:t>
            </a:r>
          </a:p>
        </p:txBody>
      </p:sp>
      <p:sp>
        <p:nvSpPr>
          <p:cNvPr id="2" name="1 Flecha derecha"/>
          <p:cNvSpPr/>
          <p:nvPr/>
        </p:nvSpPr>
        <p:spPr>
          <a:xfrm rot="19657360">
            <a:off x="7230452" y="2133097"/>
            <a:ext cx="3776929" cy="291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derecha"/>
          <p:cNvSpPr/>
          <p:nvPr/>
        </p:nvSpPr>
        <p:spPr>
          <a:xfrm rot="21303382">
            <a:off x="7179583" y="2930159"/>
            <a:ext cx="3271308" cy="17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lecha abajo"/>
          <p:cNvSpPr/>
          <p:nvPr/>
        </p:nvSpPr>
        <p:spPr>
          <a:xfrm rot="17601846">
            <a:off x="9330417" y="3037664"/>
            <a:ext cx="204037" cy="2133974"/>
          </a:xfrm>
          <a:prstGeom prst="downArrow">
            <a:avLst>
              <a:gd name="adj1" fmla="val 50000"/>
              <a:gd name="adj2" fmla="val 52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117566" y="2442754"/>
            <a:ext cx="2090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Source</a:t>
            </a:r>
            <a:r>
              <a:rPr lang="es-ES" dirty="0"/>
              <a:t>:</a:t>
            </a:r>
          </a:p>
          <a:p>
            <a:pPr algn="ctr"/>
            <a:r>
              <a:rPr lang="es-ES" dirty="0"/>
              <a:t>INSTITUTO DE SALUD CARLOS III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93AD5E-DF66-479E-9294-04615C9F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12321" r="24200" b="6250"/>
          <a:stretch/>
        </p:blipFill>
        <p:spPr bwMode="auto">
          <a:xfrm>
            <a:off x="2468880" y="1658318"/>
            <a:ext cx="7053943" cy="46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7566" y="2560320"/>
            <a:ext cx="2259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Source</a:t>
            </a:r>
            <a:r>
              <a:rPr lang="es-ES" dirty="0"/>
              <a:t>:</a:t>
            </a:r>
          </a:p>
          <a:p>
            <a:pPr algn="ctr"/>
            <a:r>
              <a:rPr lang="es-ES" dirty="0"/>
              <a:t>INSTITUTO DE SALUD CARLOS III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508F73-CC63-49D9-84BA-1B3BCF240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3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/>
          <p:cNvGrpSpPr/>
          <p:nvPr/>
        </p:nvGrpSpPr>
        <p:grpSpPr>
          <a:xfrm>
            <a:off x="2269590" y="1352151"/>
            <a:ext cx="7429500" cy="5149207"/>
            <a:chOff x="13323" y="0"/>
            <a:chExt cx="9906000" cy="6865609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3" y="0"/>
              <a:ext cx="9906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8217" y="6591350"/>
              <a:ext cx="771106" cy="274259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2419538" y="854354"/>
            <a:ext cx="7388492" cy="514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Cartografía del Potencial de Radón de España (CSN)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2419538" y="1379636"/>
            <a:ext cx="7407079" cy="4630582"/>
            <a:chOff x="51047" y="696514"/>
            <a:chExt cx="9876106" cy="617410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" t="5864" r="3057" b="5372"/>
            <a:stretch/>
          </p:blipFill>
          <p:spPr>
            <a:xfrm>
              <a:off x="51047" y="696514"/>
              <a:ext cx="9706070" cy="4969275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3512486" y="5428690"/>
              <a:ext cx="3315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200" b="1" dirty="0">
                  <a:latin typeface="Century Gothic" panose="020B0502020202020204" pitchFamily="34" charset="0"/>
                </a:rPr>
                <a:t>MAPA GENERADO A PARTIR DE:</a:t>
              </a:r>
            </a:p>
            <a:p>
              <a:pPr>
                <a:lnSpc>
                  <a:spcPct val="150000"/>
                </a:lnSpc>
              </a:pPr>
              <a:endParaRPr lang="es-ES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51047" y="6117482"/>
              <a:ext cx="9876106" cy="753141"/>
              <a:chOff x="86123" y="5996956"/>
              <a:chExt cx="9876106" cy="753141"/>
            </a:xfrm>
          </p:grpSpPr>
          <p:sp>
            <p:nvSpPr>
              <p:cNvPr id="31" name="50 Rectángulo redondeado"/>
              <p:cNvSpPr/>
              <p:nvPr/>
            </p:nvSpPr>
            <p:spPr>
              <a:xfrm>
                <a:off x="6488629" y="5996956"/>
                <a:ext cx="3400289" cy="4517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2" name="50 Rectángulo redondeado"/>
              <p:cNvSpPr/>
              <p:nvPr/>
            </p:nvSpPr>
            <p:spPr>
              <a:xfrm>
                <a:off x="3164035" y="5996957"/>
                <a:ext cx="3240701" cy="4517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>
                <a:off x="3228868" y="6067793"/>
                <a:ext cx="3238493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9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Mapa Litoestratigráfico 1:200.000 (IGME)</a:t>
                </a:r>
              </a:p>
              <a:p>
                <a:pPr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6488629" y="6072989"/>
                <a:ext cx="347360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9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Mapa Radiación Gamma Natural (MARNA)</a:t>
                </a:r>
              </a:p>
              <a:p>
                <a:pPr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50 Rectángulo redondeado"/>
              <p:cNvSpPr/>
              <p:nvPr/>
            </p:nvSpPr>
            <p:spPr>
              <a:xfrm>
                <a:off x="141858" y="6004193"/>
                <a:ext cx="2919223" cy="4517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86123" y="6067792"/>
                <a:ext cx="303331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9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12.000 Medidas de Rn</a:t>
                </a:r>
                <a:r>
                  <a:rPr lang="es-ES" sz="900" b="1" baseline="300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222</a:t>
                </a:r>
                <a:r>
                  <a:rPr lang="es-ES" sz="9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en viviendas</a:t>
                </a:r>
              </a:p>
              <a:p>
                <a:pPr>
                  <a:lnSpc>
                    <a:spcPct val="150000"/>
                  </a:lnSpc>
                </a:pPr>
                <a:endParaRPr lang="es-ES" sz="900" b="1" dirty="0">
                  <a:solidFill>
                    <a:srgbClr val="C0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33" name="Conector recto de flecha 32"/>
            <p:cNvCxnSpPr/>
            <p:nvPr/>
          </p:nvCxnSpPr>
          <p:spPr>
            <a:xfrm flipH="1">
              <a:off x="2406243" y="5802007"/>
              <a:ext cx="1097926" cy="2083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recto de flecha 35"/>
            <p:cNvCxnSpPr/>
            <p:nvPr/>
          </p:nvCxnSpPr>
          <p:spPr>
            <a:xfrm>
              <a:off x="4843854" y="5824908"/>
              <a:ext cx="0" cy="2925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de flecha 37"/>
            <p:cNvCxnSpPr/>
            <p:nvPr/>
          </p:nvCxnSpPr>
          <p:spPr>
            <a:xfrm>
              <a:off x="6724222" y="5803872"/>
              <a:ext cx="1058205" cy="2215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E91C61FB-F847-498B-B2C7-1E9D437966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7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060" t="14604" r="18400" b="7334"/>
          <a:stretch/>
        </p:blipFill>
        <p:spPr>
          <a:xfrm>
            <a:off x="2588217" y="1357747"/>
            <a:ext cx="7373268" cy="50138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993F9D-A768-4960-B63B-558969ED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o 1"/>
          <p:cNvGrpSpPr>
            <a:grpSpLocks/>
          </p:cNvGrpSpPr>
          <p:nvPr/>
        </p:nvGrpSpPr>
        <p:grpSpPr bwMode="auto">
          <a:xfrm>
            <a:off x="2386740" y="1425843"/>
            <a:ext cx="7994063" cy="5203537"/>
            <a:chOff x="47625" y="-4763"/>
            <a:chExt cx="9810750" cy="6867526"/>
          </a:xfrm>
        </p:grpSpPr>
        <p:pic>
          <p:nvPicPr>
            <p:cNvPr id="6147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-4763"/>
              <a:ext cx="9810750" cy="686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0" t="87138" r="84695" b="10512"/>
            <a:stretch>
              <a:fillRect/>
            </a:stretch>
          </p:blipFill>
          <p:spPr bwMode="auto">
            <a:xfrm>
              <a:off x="8353425" y="5986463"/>
              <a:ext cx="101600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28BE16A-0F29-4A73-8241-AF2A3925A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3"/>
          <p:cNvSpPr txBox="1">
            <a:spLocks noChangeArrowheads="1"/>
          </p:cNvSpPr>
          <p:nvPr/>
        </p:nvSpPr>
        <p:spPr bwMode="auto">
          <a:xfrm>
            <a:off x="5101559" y="3393437"/>
            <a:ext cx="57316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defRPr/>
            </a:pPr>
            <a:r>
              <a:rPr lang="en-GB" altLang="de-DE" sz="3000" b="1" dirty="0" err="1">
                <a:solidFill>
                  <a:srgbClr val="8A8AE7">
                    <a:lumMod val="20000"/>
                    <a:lumOff val="80000"/>
                  </a:srgbClr>
                </a:solidFill>
              </a:rPr>
              <a:t>MetroRADON</a:t>
            </a:r>
            <a: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- TRACE Radon</a:t>
            </a:r>
            <a:b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</a:br>
            <a: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Metrology for Radon Monitoring</a:t>
            </a:r>
          </a:p>
          <a:p>
            <a:pPr algn="ctr" defTabSz="685800">
              <a:defRPr/>
            </a:pPr>
            <a:r>
              <a:rPr lang="en-GB" altLang="de-DE" sz="24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An European research project</a:t>
            </a:r>
          </a:p>
          <a:p>
            <a:pPr algn="ctr" defTabSz="685800">
              <a:defRPr/>
            </a:pPr>
            <a:r>
              <a:rPr lang="en-GB" altLang="de-DE" sz="24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2021-2024</a:t>
            </a:r>
          </a:p>
        </p:txBody>
      </p:sp>
      <p:pic>
        <p:nvPicPr>
          <p:cNvPr id="8806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48" y="4902682"/>
            <a:ext cx="2688431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az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37439" r="32573" b="26122"/>
          <a:stretch>
            <a:fillRect/>
          </a:stretch>
        </p:blipFill>
        <p:spPr bwMode="auto">
          <a:xfrm>
            <a:off x="4345512" y="1731613"/>
            <a:ext cx="3621881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643268" y="2021411"/>
            <a:ext cx="30243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sz="4000" dirty="0"/>
              <a:t>TRACE </a:t>
            </a:r>
            <a:r>
              <a:rPr lang="es-ES" sz="4000" dirty="0" err="1"/>
              <a:t>Radon</a:t>
            </a:r>
            <a:endParaRPr lang="es-ES" sz="4000" dirty="0"/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101560" y="5257905"/>
            <a:ext cx="573166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defRPr/>
            </a:pPr>
            <a: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LeaRn4LIFE</a:t>
            </a:r>
          </a:p>
          <a:p>
            <a:pPr algn="ctr" defTabSz="685800">
              <a:defRPr/>
            </a:pPr>
            <a: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Coordinator: APA, Portugal</a:t>
            </a:r>
          </a:p>
          <a:p>
            <a:pPr algn="ctr" defTabSz="685800">
              <a:defRPr/>
            </a:pPr>
            <a:r>
              <a:rPr lang="en-GB" altLang="de-DE" sz="30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2022-2025</a:t>
            </a:r>
          </a:p>
          <a:p>
            <a:pPr algn="ctr" defTabSz="685800">
              <a:defRPr/>
            </a:pPr>
            <a:endParaRPr lang="en-GB" altLang="de-DE" sz="2400" b="1" dirty="0">
              <a:solidFill>
                <a:srgbClr val="8A8AE7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6" y="1840249"/>
            <a:ext cx="2727455" cy="379838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994440" y="55349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GB" altLang="de-DE" sz="3600" b="1" dirty="0">
                <a:solidFill>
                  <a:srgbClr val="8A8AE7">
                    <a:lumMod val="20000"/>
                    <a:lumOff val="80000"/>
                  </a:srgbClr>
                </a:solidFill>
              </a:rPr>
              <a:t>1989</a:t>
            </a:r>
          </a:p>
        </p:txBody>
      </p:sp>
      <p:sp>
        <p:nvSpPr>
          <p:cNvPr id="10" name="1 Forma libre">
            <a:extLst>
              <a:ext uri="{FF2B5EF4-FFF2-40B4-BE49-F238E27FC236}">
                <a16:creationId xmlns:a16="http://schemas.microsoft.com/office/drawing/2014/main" id="{61873E64-ACBD-4C94-8B0A-54CCC5D8BF93}"/>
              </a:ext>
            </a:extLst>
          </p:cNvPr>
          <p:cNvSpPr/>
          <p:nvPr/>
        </p:nvSpPr>
        <p:spPr>
          <a:xfrm>
            <a:off x="1904884" y="1314363"/>
            <a:ext cx="7239240" cy="3429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7503" tIns="35099" rIns="67503" bIns="35099" anchor="ctr" anchorCtr="1" compatLnSpc="0"/>
          <a:lstStyle/>
          <a:p>
            <a:pPr algn="ctr" defTabSz="685800" hangingPunct="0">
              <a:lnSpc>
                <a:spcPct val="90000"/>
              </a:lnSpc>
              <a:spcBef>
                <a:spcPts val="1125"/>
              </a:spcBef>
              <a:tabLst>
                <a:tab pos="0" algn="l"/>
                <a:tab pos="336686" algn="l"/>
                <a:tab pos="673647" algn="l"/>
                <a:tab pos="1010609" algn="l"/>
                <a:tab pos="1347569" algn="l"/>
                <a:tab pos="1684530" algn="l"/>
                <a:tab pos="2021492" algn="l"/>
                <a:tab pos="2358452" algn="l"/>
                <a:tab pos="2695406" algn="l"/>
                <a:tab pos="3032367" algn="l"/>
                <a:tab pos="3369329" algn="l"/>
                <a:tab pos="3706289" algn="l"/>
                <a:tab pos="4043250" algn="l"/>
                <a:tab pos="4380211" algn="l"/>
                <a:tab pos="4717172" algn="l"/>
                <a:tab pos="5054133" algn="l"/>
                <a:tab pos="5391087" algn="l"/>
                <a:tab pos="5728048" algn="l"/>
                <a:tab pos="6065009" algn="l"/>
                <a:tab pos="6401970" algn="l"/>
                <a:tab pos="67389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B7C35A2-8619-407B-9120-32AD64FB93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117567"/>
            <a:ext cx="8260598" cy="101381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3E1B755-CC3B-49C5-A250-9A2F62FA868A}"/>
              </a:ext>
            </a:extLst>
          </p:cNvPr>
          <p:cNvSpPr/>
          <p:nvPr/>
        </p:nvSpPr>
        <p:spPr>
          <a:xfrm>
            <a:off x="2836011" y="1195812"/>
            <a:ext cx="537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RADOHOW: IBERCIVIS &amp; UNIVERSIDAD DE CANTABRIA</a:t>
            </a:r>
          </a:p>
        </p:txBody>
      </p:sp>
    </p:spTree>
    <p:extLst>
      <p:ext uri="{BB962C8B-B14F-4D97-AF65-F5344CB8AC3E}">
        <p14:creationId xmlns:p14="http://schemas.microsoft.com/office/powerpoint/2010/main" val="1625288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80" y="1250797"/>
            <a:ext cx="7386934" cy="560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D5CACF-790A-4413-8BEE-5920BA11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5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422535" y="1219197"/>
            <a:ext cx="2642070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>
                <a:solidFill>
                  <a:srgbClr val="66FF33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Cuarta subserie. Radón-222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459949"/>
              </p:ext>
            </p:extLst>
          </p:nvPr>
        </p:nvGraphicFramePr>
        <p:xfrm>
          <a:off x="1391897" y="1219197"/>
          <a:ext cx="8832847" cy="527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r:id="rId3" imgW="18952381" imgH="20352381" progId="">
                  <p:embed/>
                </p:oleObj>
              </mc:Choice>
              <mc:Fallback>
                <p:oleObj r:id="rId3" imgW="18952381" imgH="20352381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897" y="1219197"/>
                        <a:ext cx="8832847" cy="5272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953757" y="76196"/>
            <a:ext cx="1136647" cy="85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BFD839-286F-48FC-9597-4D93A65607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05" y="609603"/>
            <a:ext cx="9652004" cy="457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 l="29883" t="17188" r="28516" b="11555"/>
          <a:stretch>
            <a:fillRect/>
          </a:stretch>
        </p:blipFill>
        <p:spPr>
          <a:xfrm>
            <a:off x="1775889" y="1279526"/>
            <a:ext cx="8542872" cy="522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953757" y="76196"/>
            <a:ext cx="1136647" cy="8556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624412" y="5805490"/>
            <a:ext cx="9791699" cy="79406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Arial Black" pitchFamily="34"/>
                <a:ea typeface="Arial Unicode MS" pitchFamily="34"/>
                <a:cs typeface="Arial Unicode MS" pitchFamily="34"/>
              </a:rPr>
              <a:t> RADPAR project UE (2009-2011)</a:t>
            </a:r>
          </a:p>
          <a:p>
            <a:pPr marL="0" marR="0" lvl="0" indent="0" algn="ct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>
                <a:solidFill>
                  <a:srgbClr val="FF0000"/>
                </a:solidFill>
                <a:latin typeface="Arial Black" pitchFamily="34"/>
                <a:ea typeface="Arial Unicode MS" pitchFamily="34"/>
                <a:cs typeface="Arial Unicode MS" pitchFamily="34"/>
              </a:rPr>
              <a:t>Alain </a:t>
            </a:r>
            <a:r>
              <a:rPr lang="en-GB" sz="2400" b="1" dirty="0" err="1">
                <a:solidFill>
                  <a:srgbClr val="FF0000"/>
                </a:solidFill>
                <a:latin typeface="Arial Black" pitchFamily="34"/>
                <a:ea typeface="Arial Unicode MS" pitchFamily="34"/>
                <a:cs typeface="Arial Unicode MS" pitchFamily="34"/>
              </a:rPr>
              <a:t>Gray</a:t>
            </a:r>
            <a:r>
              <a:rPr lang="en-GB" sz="2400" b="1" dirty="0">
                <a:solidFill>
                  <a:srgbClr val="FF0000"/>
                </a:solidFill>
                <a:latin typeface="Arial Black" pitchFamily="34"/>
                <a:ea typeface="Arial Unicode MS" pitchFamily="34"/>
                <a:cs typeface="Arial Unicode MS" pitchFamily="34"/>
              </a:rPr>
              <a:t>-University of </a:t>
            </a:r>
            <a:r>
              <a:rPr lang="en-GB" sz="2400" b="1" dirty="0" err="1">
                <a:solidFill>
                  <a:srgbClr val="FF0000"/>
                </a:solidFill>
                <a:latin typeface="Arial Black" pitchFamily="34"/>
                <a:ea typeface="Arial Unicode MS" pitchFamily="34"/>
                <a:cs typeface="Arial Unicode MS" pitchFamily="34"/>
              </a:rPr>
              <a:t>Oxgord</a:t>
            </a:r>
            <a:endParaRPr lang="en-GB" sz="2400" b="1" i="0" u="none" strike="noStrike" kern="1200" cap="none" spc="0" baseline="0" dirty="0">
              <a:solidFill>
                <a:srgbClr val="FF0000"/>
              </a:solidFill>
              <a:uFillTx/>
              <a:latin typeface="Arial Black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3AE3D6-8802-4CA0-AD9B-061B718AD6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85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7281" t="18442" r="46594" b="9100"/>
          <a:stretch>
            <a:fillRect/>
          </a:stretch>
        </p:blipFill>
        <p:spPr>
          <a:xfrm>
            <a:off x="2758012" y="1034105"/>
            <a:ext cx="6109627" cy="478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4065" y="5949945"/>
            <a:ext cx="4787895" cy="41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4065" y="6381753"/>
            <a:ext cx="4787895" cy="41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457260" y="5572126"/>
            <a:ext cx="2476499" cy="128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8 Conector recto"/>
          <p:cNvCxnSpPr/>
          <p:nvPr/>
        </p:nvCxnSpPr>
        <p:spPr>
          <a:xfrm flipV="1">
            <a:off x="2338251" y="3226526"/>
            <a:ext cx="6792686" cy="2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2338251" y="3540034"/>
            <a:ext cx="6792686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338251" y="3239589"/>
            <a:ext cx="0" cy="313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9130937" y="3226526"/>
            <a:ext cx="0" cy="326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9901645" y="2883320"/>
            <a:ext cx="198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IARC, 2016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03B5EF-1BCF-46DC-AEC9-D4FC7E928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82526" y="31699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1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0"/>
          <p:cNvSpPr/>
          <p:nvPr/>
        </p:nvSpPr>
        <p:spPr>
          <a:xfrm>
            <a:off x="857256" y="1115877"/>
            <a:ext cx="10401300" cy="4870589"/>
          </a:xfrm>
          <a:prstGeom prst="rect">
            <a:avLst/>
          </a:prstGeo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Text Box 2051"/>
          <p:cNvSpPr txBox="1"/>
          <p:nvPr/>
        </p:nvSpPr>
        <p:spPr>
          <a:xfrm>
            <a:off x="1154181" y="1055336"/>
            <a:ext cx="9855195" cy="1959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ea typeface="Arial Unicode MS" pitchFamily="34"/>
                <a:cs typeface="Arial Unicode MS" pitchFamily="34"/>
              </a:rPr>
              <a:t>ARTIFICAL vs NATURAL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ea typeface="Arial Unicode MS" pitchFamily="34"/>
                <a:cs typeface="Arial Unicode MS" pitchFamily="34"/>
              </a:rPr>
              <a:t>AÑO 2009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Arial Unicode MS" pitchFamily="34"/>
                <a:cs typeface="Arial Unicode MS" pitchFamily="34"/>
              </a:rPr>
              <a:t>    </a:t>
            </a: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48" y="1969004"/>
            <a:ext cx="10501371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6613599" y="6143626"/>
            <a:ext cx="3674403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FFFF66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Fuente: Consejo  de Seguridad  Nuclear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57256" y="5143499"/>
            <a:ext cx="10287000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Radon: 3000 </a:t>
            </a:r>
            <a:r>
              <a:rPr lang="en-GB" sz="2400" b="1" i="0" u="none" strike="noStrike" kern="1200" cap="none" spc="0" baseline="0" dirty="0" err="1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Bq</a:t>
            </a: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/m</a:t>
            </a:r>
            <a:r>
              <a:rPr lang="en-GB" sz="2400" b="1" i="0" u="none" strike="noStrike" kern="1200" cap="none" spc="0" baseline="3000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3</a:t>
            </a: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; 1700  h; F=0.4                16.2 </a:t>
            </a:r>
            <a:r>
              <a:rPr lang="en-GB" sz="2400" b="1" i="0" u="none" strike="noStrike" kern="1200" cap="none" spc="0" baseline="0" dirty="0" err="1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mSv</a:t>
            </a: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/</a:t>
            </a:r>
            <a:r>
              <a:rPr lang="en-GB" sz="2400" b="1" i="0" u="none" strike="noStrike" kern="1200" cap="none" spc="0" baseline="0" dirty="0" err="1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año</a:t>
            </a:r>
            <a:endParaRPr lang="en-GB" sz="2400" b="1" i="0" u="none" strike="noStrike" kern="1200" cap="none" spc="0" baseline="0" dirty="0">
              <a:solidFill>
                <a:srgbClr val="FF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>
                <a:solidFill>
                  <a:srgbClr val="FF0000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                                                                            38.8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mSv</a:t>
            </a:r>
            <a:r>
              <a:rPr lang="en-GB" sz="2400" b="1" dirty="0">
                <a:solidFill>
                  <a:srgbClr val="FF0000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/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año</a:t>
            </a: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34"/>
                <a:cs typeface="Arial Unicode MS" pitchFamily="34"/>
              </a:rPr>
              <a:t>   </a:t>
            </a:r>
          </a:p>
        </p:txBody>
      </p:sp>
      <p:cxnSp>
        <p:nvCxnSpPr>
          <p:cNvPr id="7" name="7 Conector recto de flecha"/>
          <p:cNvCxnSpPr/>
          <p:nvPr/>
        </p:nvCxnSpPr>
        <p:spPr>
          <a:xfrm>
            <a:off x="7162800" y="5376862"/>
            <a:ext cx="762000" cy="1581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CB177CB3-FB57-48A0-831E-D3103CF30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56834" y="10206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2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05348" y="2011679"/>
            <a:ext cx="6557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/>
              <a:t>LEGISLACION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4176FA-7F75-4741-87A8-C7CB5B43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5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4"/>
          <p:cNvSpPr txBox="1">
            <a:spLocks noChangeArrowheads="1"/>
          </p:cNvSpPr>
          <p:nvPr/>
        </p:nvSpPr>
        <p:spPr bwMode="auto">
          <a:xfrm>
            <a:off x="1894812" y="5085184"/>
            <a:ext cx="79208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2400" dirty="0">
                <a:latin typeface="Calibri" panose="020F0502020204030204" pitchFamily="34" charset="0"/>
              </a:rPr>
              <a:t>MEDIDAS INSTANTANEAS – IDENTIFICACION </a:t>
            </a:r>
            <a:r>
              <a:rPr lang="es-ES" altLang="es-E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(valor puntual)</a:t>
            </a:r>
          </a:p>
          <a:p>
            <a:pPr eaLnBrk="1" hangingPunct="1"/>
            <a:r>
              <a:rPr lang="es-ES" altLang="es-ES" sz="2400" b="1" dirty="0">
                <a:latin typeface="Calibri" panose="020F0502020204030204" pitchFamily="34" charset="0"/>
              </a:rPr>
              <a:t>MEDIDAS INTEGRADAS – CUANTIFICACION </a:t>
            </a:r>
            <a:r>
              <a:rPr lang="es-ES" altLang="es-E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(valor promedio)</a:t>
            </a:r>
          </a:p>
          <a:p>
            <a:pPr eaLnBrk="1" hangingPunct="1"/>
            <a:r>
              <a:rPr lang="es-ES" altLang="es-ES" sz="2400" dirty="0">
                <a:latin typeface="Calibri" panose="020F0502020204030204" pitchFamily="34" charset="0"/>
              </a:rPr>
              <a:t>MEDIDAS EN CONTINUO – DIAGNOSTICO/REMEDIO, INVESTIGACION </a:t>
            </a:r>
            <a:r>
              <a:rPr lang="es-ES" altLang="es-E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(serie temporal)</a:t>
            </a:r>
          </a:p>
          <a:p>
            <a:pPr eaLnBrk="1" hangingPunct="1"/>
            <a:endParaRPr lang="es-ES" altLang="es-ES" sz="2400" b="1" dirty="0">
              <a:latin typeface="Calibri" panose="020F050202020403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39664" t="54922" r="8657" b="10626"/>
          <a:stretch/>
        </p:blipFill>
        <p:spPr>
          <a:xfrm>
            <a:off x="2110835" y="1196753"/>
            <a:ext cx="7488834" cy="37444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276A64-66B9-4D5E-A687-6729793CF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2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/>
          <a:srcRect l="2625" t="12968" r="3375" b="3699"/>
          <a:stretch>
            <a:fillRect/>
          </a:stretch>
        </p:blipFill>
        <p:spPr>
          <a:xfrm>
            <a:off x="1075195" y="1183565"/>
            <a:ext cx="10041609" cy="534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B82212-2413-422D-863A-3060597DC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8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http://4.bp.blogspot.com/-iMlqg2IHPGw/TwGsbf6fOrI/AAAAAAAANBY/4MewVpQ0o3E/s1600/FotoBOE.jpg">
            <a:extLst>
              <a:ext uri="{FF2B5EF4-FFF2-40B4-BE49-F238E27FC236}">
                <a16:creationId xmlns:a16="http://schemas.microsoft.com/office/drawing/2014/main" id="{02EE5AF1-C78A-4929-B0FC-DEAA83B6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20386" r="6059" b="23552"/>
          <a:stretch>
            <a:fillRect/>
          </a:stretch>
        </p:blipFill>
        <p:spPr bwMode="auto">
          <a:xfrm>
            <a:off x="8520112" y="1991791"/>
            <a:ext cx="3671888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5">
            <a:extLst>
              <a:ext uri="{FF2B5EF4-FFF2-40B4-BE49-F238E27FC236}">
                <a16:creationId xmlns:a16="http://schemas.microsoft.com/office/drawing/2014/main" id="{F777B88E-9634-42F1-8276-861AA9029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51130" r="14735" b="31470"/>
          <a:stretch/>
        </p:blipFill>
        <p:spPr bwMode="auto">
          <a:xfrm>
            <a:off x="3133857" y="1503445"/>
            <a:ext cx="5338339" cy="104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7">
            <a:extLst>
              <a:ext uri="{FF2B5EF4-FFF2-40B4-BE49-F238E27FC236}">
                <a16:creationId xmlns:a16="http://schemas.microsoft.com/office/drawing/2014/main" id="{AB678291-4ACA-445E-9999-37EA1A5E2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52447" r="16040" b="29327"/>
          <a:stretch/>
        </p:blipFill>
        <p:spPr bwMode="auto">
          <a:xfrm>
            <a:off x="3133857" y="2546103"/>
            <a:ext cx="4993106" cy="104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515B4A0-F7AF-4A72-ABE5-07D226066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49" t="44536" r="25994" b="32545"/>
          <a:stretch/>
        </p:blipFill>
        <p:spPr>
          <a:xfrm>
            <a:off x="2769963" y="4972732"/>
            <a:ext cx="6652074" cy="1748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7896E5F-8094-44C9-8176-8C9E8D8BE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25" t="44762" r="25995" b="36403"/>
          <a:stretch/>
        </p:blipFill>
        <p:spPr>
          <a:xfrm>
            <a:off x="3013788" y="3593620"/>
            <a:ext cx="5971592" cy="1291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21B5D5-813F-4AF6-8C01-B5F2434A2F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43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750605" y="2132857"/>
            <a:ext cx="6426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ANNEX XVIII</a:t>
            </a:r>
          </a:p>
          <a:p>
            <a:pPr algn="ctr"/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Indicative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list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of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items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to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be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covered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in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the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national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action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plan</a:t>
            </a:r>
          </a:p>
          <a:p>
            <a:pPr algn="ctr"/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to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manage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long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term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risks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from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 radon 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exposures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8" name="7 Nube"/>
          <p:cNvSpPr/>
          <p:nvPr/>
        </p:nvSpPr>
        <p:spPr>
          <a:xfrm>
            <a:off x="1199456" y="3284984"/>
            <a:ext cx="2304256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Surveys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8 Nube"/>
          <p:cNvSpPr/>
          <p:nvPr/>
        </p:nvSpPr>
        <p:spPr>
          <a:xfrm>
            <a:off x="3311691" y="3789040"/>
            <a:ext cx="2880320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Public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awareness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903979" y="3861048"/>
            <a:ext cx="2976331" cy="115212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rgbClr val="002060"/>
                </a:solidFill>
                <a:latin typeface="Arial Black" pitchFamily="34" charset="0"/>
              </a:rPr>
              <a:t>Action</a:t>
            </a:r>
            <a:r>
              <a:rPr lang="es-ES" b="1" dirty="0">
                <a:solidFill>
                  <a:srgbClr val="002060"/>
                </a:solidFill>
                <a:latin typeface="Arial Black" pitchFamily="34" charset="0"/>
              </a:rPr>
              <a:t> Plan</a:t>
            </a:r>
          </a:p>
        </p:txBody>
      </p:sp>
      <p:sp>
        <p:nvSpPr>
          <p:cNvPr id="11" name="10 Nube"/>
          <p:cNvSpPr/>
          <p:nvPr/>
        </p:nvSpPr>
        <p:spPr>
          <a:xfrm>
            <a:off x="5135893" y="3284984"/>
            <a:ext cx="4128459" cy="576064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Responsibilities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2" name="11 Nube"/>
          <p:cNvSpPr/>
          <p:nvPr/>
        </p:nvSpPr>
        <p:spPr>
          <a:xfrm>
            <a:off x="8688288" y="3573016"/>
            <a:ext cx="2688299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Finantial</a:t>
            </a:r>
            <a:r>
              <a:rPr lang="es-ES" sz="16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support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3" name="12 Nube"/>
          <p:cNvSpPr/>
          <p:nvPr/>
        </p:nvSpPr>
        <p:spPr>
          <a:xfrm>
            <a:off x="623392" y="5301208"/>
            <a:ext cx="2880320" cy="100811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Reference</a:t>
            </a:r>
            <a:r>
              <a:rPr lang="es-ES" sz="16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Levels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9311680" y="5157192"/>
            <a:ext cx="2880320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Prevention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14 Nube"/>
          <p:cNvSpPr/>
          <p:nvPr/>
        </p:nvSpPr>
        <p:spPr>
          <a:xfrm>
            <a:off x="7824192" y="5877272"/>
            <a:ext cx="2880320" cy="72008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Mitigation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6" name="15 Nube"/>
          <p:cNvSpPr/>
          <p:nvPr/>
        </p:nvSpPr>
        <p:spPr>
          <a:xfrm>
            <a:off x="3695733" y="5805264"/>
            <a:ext cx="2880320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002060"/>
                </a:solidFill>
                <a:latin typeface="Arial Black" pitchFamily="34" charset="0"/>
              </a:rPr>
              <a:t>Long </a:t>
            </a:r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Term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Goals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7" name="16 Nube"/>
          <p:cNvSpPr/>
          <p:nvPr/>
        </p:nvSpPr>
        <p:spPr>
          <a:xfrm>
            <a:off x="335360" y="4365104"/>
            <a:ext cx="2304256" cy="8640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Radon</a:t>
            </a:r>
            <a:r>
              <a:rPr lang="es-ES" sz="16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priority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8" name="17 Nube"/>
          <p:cNvSpPr/>
          <p:nvPr/>
        </p:nvSpPr>
        <p:spPr>
          <a:xfrm>
            <a:off x="2735627" y="4653136"/>
            <a:ext cx="3456384" cy="100811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Building</a:t>
            </a:r>
            <a:r>
              <a:rPr lang="es-ES" sz="16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ES" sz="1600" b="1" dirty="0" err="1">
                <a:solidFill>
                  <a:srgbClr val="002060"/>
                </a:solidFill>
                <a:latin typeface="Arial Black" pitchFamily="34" charset="0"/>
              </a:rPr>
              <a:t>identification</a:t>
            </a:r>
            <a:endParaRPr lang="es-ES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9" name="18 Nube"/>
          <p:cNvSpPr/>
          <p:nvPr/>
        </p:nvSpPr>
        <p:spPr>
          <a:xfrm>
            <a:off x="6480042" y="4869160"/>
            <a:ext cx="2976331" cy="115212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rgbClr val="002060"/>
                </a:solidFill>
                <a:latin typeface="Arial Black" pitchFamily="34" charset="0"/>
              </a:rPr>
              <a:t>Strategy</a:t>
            </a:r>
            <a:r>
              <a:rPr lang="es-ES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 Black" pitchFamily="34" charset="0"/>
              </a:rPr>
              <a:t>exposure</a:t>
            </a:r>
            <a:r>
              <a:rPr lang="es-ES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 Black" pitchFamily="34" charset="0"/>
              </a:rPr>
              <a:t>reduction</a:t>
            </a:r>
            <a:endParaRPr lang="es-ES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9E2B02E-AD8E-4DA6-B1D8-551E07B7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4" t="12857" r="45037" b="71473"/>
          <a:stretch/>
        </p:blipFill>
        <p:spPr bwMode="auto">
          <a:xfrm>
            <a:off x="1854540" y="1496849"/>
            <a:ext cx="4010297" cy="40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734984" y="209006"/>
            <a:ext cx="1214884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5C0841-80AC-4ECB-959A-426C7CBD7D56}"/>
              </a:ext>
            </a:extLst>
          </p:cNvPr>
          <p:cNvSpPr txBox="1"/>
          <p:nvPr/>
        </p:nvSpPr>
        <p:spPr>
          <a:xfrm>
            <a:off x="7121562" y="2603351"/>
            <a:ext cx="4206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.- ENSAYO UTILIZANDO DETECTORES DE TRAZAS</a:t>
            </a:r>
          </a:p>
          <a:p>
            <a:endParaRPr lang="es-ES" dirty="0"/>
          </a:p>
          <a:p>
            <a:r>
              <a:rPr lang="es-ES" dirty="0"/>
              <a:t>.- CALIBRACION DE MONITORES DE RADON Y DETECTORES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7AB112-0AC4-4688-B86D-7269883A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5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03045" y="188997"/>
            <a:ext cx="11747491" cy="6416262"/>
            <a:chOff x="152284" y="188997"/>
            <a:chExt cx="8810618" cy="6416262"/>
          </a:xfrm>
        </p:grpSpPr>
        <p:grpSp>
          <p:nvGrpSpPr>
            <p:cNvPr id="3" name="2 Grupo"/>
            <p:cNvGrpSpPr/>
            <p:nvPr/>
          </p:nvGrpSpPr>
          <p:grpSpPr>
            <a:xfrm>
              <a:off x="152284" y="188997"/>
              <a:ext cx="8595003" cy="717483"/>
              <a:chOff x="152284" y="188997"/>
              <a:chExt cx="8595003" cy="717483"/>
            </a:xfrm>
          </p:grpSpPr>
          <p:sp>
            <p:nvSpPr>
              <p:cNvPr id="4" name="3 Forma libre"/>
              <p:cNvSpPr/>
              <p:nvPr/>
            </p:nvSpPr>
            <p:spPr>
              <a:xfrm>
                <a:off x="179277" y="195123"/>
                <a:ext cx="182523" cy="7113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"/>
                  <a:gd name="f7" fmla="val 223"/>
                  <a:gd name="f8" fmla="+- 0 0 0"/>
                  <a:gd name="f9" fmla="*/ f3 1 1"/>
                  <a:gd name="f10" fmla="*/ f4 1 223"/>
                  <a:gd name="f11" fmla="+- f7 0 f5"/>
                  <a:gd name="f12" fmla="+- f6 0 f5"/>
                  <a:gd name="f13" fmla="*/ f8 f0 1"/>
                  <a:gd name="f14" fmla="*/ f11 1 223"/>
                  <a:gd name="f15" fmla="*/ 0 f12 1"/>
                  <a:gd name="f16" fmla="*/ 1 f12 1"/>
                  <a:gd name="f17" fmla="*/ f13 1 f2"/>
                  <a:gd name="f18" fmla="*/ 223 f14 1"/>
                  <a:gd name="f19" fmla="*/ 0 f14 1"/>
                  <a:gd name="f20" fmla="*/ 121238 f14 1"/>
                  <a:gd name="f21" fmla="*/ f15 1 f12"/>
                  <a:gd name="f22" fmla="*/ f16 1 f12"/>
                  <a:gd name="f23" fmla="+- f17 0 f1"/>
                  <a:gd name="f24" fmla="*/ f19 1 f14"/>
                  <a:gd name="f25" fmla="*/ f20 1 f14"/>
                  <a:gd name="f26" fmla="*/ f18 1 f14"/>
                  <a:gd name="f27" fmla="*/ f21 f9 1"/>
                  <a:gd name="f28" fmla="*/ f22 f9 1"/>
                  <a:gd name="f29" fmla="*/ f26 f10 1"/>
                  <a:gd name="f30" fmla="*/ f24 f10 1"/>
                  <a:gd name="f31" fmla="*/ f25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7" y="f30"/>
                  </a:cxn>
                  <a:cxn ang="f23">
                    <a:pos x="f27" y="f31"/>
                  </a:cxn>
                </a:cxnLst>
                <a:rect l="f27" t="f30" r="f28" b="f29"/>
                <a:pathLst>
                  <a:path w="1" h="223">
                    <a:moveTo>
                      <a:pt x="f5" y="f5"/>
                    </a:moveTo>
                    <a:lnTo>
                      <a:pt x="f5" y="f7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" name="4 Forma libre"/>
              <p:cNvSpPr/>
              <p:nvPr/>
            </p:nvSpPr>
            <p:spPr>
              <a:xfrm>
                <a:off x="152284" y="188997"/>
                <a:ext cx="8595003" cy="712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3"/>
                  <a:gd name="f7" fmla="val 1"/>
                  <a:gd name="f8" fmla="+- 0 0 0"/>
                  <a:gd name="f9" fmla="*/ f3 1 123"/>
                  <a:gd name="f10" fmla="*/ f4 1 1"/>
                  <a:gd name="f11" fmla="+- f7 0 f5"/>
                  <a:gd name="f12" fmla="+- f6 0 f5"/>
                  <a:gd name="f13" fmla="*/ f8 f0 1"/>
                  <a:gd name="f14" fmla="*/ f12 1 123"/>
                  <a:gd name="f15" fmla="*/ 1 f11 1"/>
                  <a:gd name="f16" fmla="*/ 0 f11 1"/>
                  <a:gd name="f17" fmla="*/ f13 1 f2"/>
                  <a:gd name="f18" fmla="*/ 0 f14 1"/>
                  <a:gd name="f19" fmla="*/ 123 f14 1"/>
                  <a:gd name="f20" fmla="*/ 2147483647 f14 1"/>
                  <a:gd name="f21" fmla="*/ f16 1 f11"/>
                  <a:gd name="f22" fmla="*/ f15 1 f11"/>
                  <a:gd name="f23" fmla="+- f17 0 f1"/>
                  <a:gd name="f24" fmla="*/ f18 1 f14"/>
                  <a:gd name="f25" fmla="*/ f20 1 f14"/>
                  <a:gd name="f26" fmla="*/ f19 1 f14"/>
                  <a:gd name="f27" fmla="*/ f22 f10 1"/>
                  <a:gd name="f28" fmla="*/ f21 f10 1"/>
                  <a:gd name="f29" fmla="*/ f24 f9 1"/>
                  <a:gd name="f30" fmla="*/ f26 f9 1"/>
                  <a:gd name="f31" fmla="*/ f25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9" y="f28"/>
                  </a:cxn>
                  <a:cxn ang="f23">
                    <a:pos x="f31" y="f28"/>
                  </a:cxn>
                </a:cxnLst>
                <a:rect l="f29" t="f28" r="f30" b="f27"/>
                <a:pathLst>
                  <a:path w="123" h="1">
                    <a:moveTo>
                      <a:pt x="f5" y="f5"/>
                    </a:moveTo>
                    <a:lnTo>
                      <a:pt x="f6" y="f5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368265" y="5883103"/>
              <a:ext cx="8594637" cy="722156"/>
              <a:chOff x="368265" y="5883103"/>
              <a:chExt cx="8594637" cy="722156"/>
            </a:xfrm>
          </p:grpSpPr>
          <p:sp>
            <p:nvSpPr>
              <p:cNvPr id="7" name="6 Forma libre"/>
              <p:cNvSpPr/>
              <p:nvPr/>
            </p:nvSpPr>
            <p:spPr>
              <a:xfrm rot="10799991">
                <a:off x="8758077" y="5883103"/>
                <a:ext cx="182880" cy="7113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"/>
                  <a:gd name="f7" fmla="val 223"/>
                  <a:gd name="f8" fmla="+- 0 0 0"/>
                  <a:gd name="f9" fmla="*/ f3 1 1"/>
                  <a:gd name="f10" fmla="*/ f4 1 223"/>
                  <a:gd name="f11" fmla="+- f7 0 f5"/>
                  <a:gd name="f12" fmla="+- f6 0 f5"/>
                  <a:gd name="f13" fmla="*/ f8 f0 1"/>
                  <a:gd name="f14" fmla="*/ f11 1 223"/>
                  <a:gd name="f15" fmla="*/ 0 f12 1"/>
                  <a:gd name="f16" fmla="*/ 1 f12 1"/>
                  <a:gd name="f17" fmla="*/ f13 1 f2"/>
                  <a:gd name="f18" fmla="*/ 223 f14 1"/>
                  <a:gd name="f19" fmla="*/ 0 f14 1"/>
                  <a:gd name="f20" fmla="*/ 121238 f14 1"/>
                  <a:gd name="f21" fmla="*/ f15 1 f12"/>
                  <a:gd name="f22" fmla="*/ f16 1 f12"/>
                  <a:gd name="f23" fmla="+- f17 0 f1"/>
                  <a:gd name="f24" fmla="*/ f19 1 f14"/>
                  <a:gd name="f25" fmla="*/ f20 1 f14"/>
                  <a:gd name="f26" fmla="*/ f18 1 f14"/>
                  <a:gd name="f27" fmla="*/ f21 f9 1"/>
                  <a:gd name="f28" fmla="*/ f22 f9 1"/>
                  <a:gd name="f29" fmla="*/ f26 f10 1"/>
                  <a:gd name="f30" fmla="*/ f24 f10 1"/>
                  <a:gd name="f31" fmla="*/ f25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7" y="f30"/>
                  </a:cxn>
                  <a:cxn ang="f23">
                    <a:pos x="f27" y="f31"/>
                  </a:cxn>
                </a:cxnLst>
                <a:rect l="f27" t="f30" r="f28" b="f29"/>
                <a:pathLst>
                  <a:path w="1" h="223">
                    <a:moveTo>
                      <a:pt x="f5" y="f5"/>
                    </a:moveTo>
                    <a:lnTo>
                      <a:pt x="f5" y="f7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" name="7 Forma libre"/>
              <p:cNvSpPr/>
              <p:nvPr/>
            </p:nvSpPr>
            <p:spPr>
              <a:xfrm rot="10799991">
                <a:off x="368265" y="6533616"/>
                <a:ext cx="8594637" cy="7164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3"/>
                  <a:gd name="f7" fmla="val 1"/>
                  <a:gd name="f8" fmla="+- 0 0 0"/>
                  <a:gd name="f9" fmla="*/ f3 1 123"/>
                  <a:gd name="f10" fmla="*/ f4 1 1"/>
                  <a:gd name="f11" fmla="+- f7 0 f5"/>
                  <a:gd name="f12" fmla="+- f6 0 f5"/>
                  <a:gd name="f13" fmla="*/ f8 f0 1"/>
                  <a:gd name="f14" fmla="*/ f12 1 123"/>
                  <a:gd name="f15" fmla="*/ 1 f11 1"/>
                  <a:gd name="f16" fmla="*/ 0 f11 1"/>
                  <a:gd name="f17" fmla="*/ f13 1 f2"/>
                  <a:gd name="f18" fmla="*/ 0 f14 1"/>
                  <a:gd name="f19" fmla="*/ 123 f14 1"/>
                  <a:gd name="f20" fmla="*/ 2147483647 f14 1"/>
                  <a:gd name="f21" fmla="*/ f16 1 f11"/>
                  <a:gd name="f22" fmla="*/ f15 1 f11"/>
                  <a:gd name="f23" fmla="+- f17 0 f1"/>
                  <a:gd name="f24" fmla="*/ f18 1 f14"/>
                  <a:gd name="f25" fmla="*/ f20 1 f14"/>
                  <a:gd name="f26" fmla="*/ f19 1 f14"/>
                  <a:gd name="f27" fmla="*/ f22 f10 1"/>
                  <a:gd name="f28" fmla="*/ f21 f10 1"/>
                  <a:gd name="f29" fmla="*/ f24 f9 1"/>
                  <a:gd name="f30" fmla="*/ f26 f9 1"/>
                  <a:gd name="f31" fmla="*/ f25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29" y="f28"/>
                  </a:cxn>
                  <a:cxn ang="f23">
                    <a:pos x="f31" y="f28"/>
                  </a:cxn>
                </a:cxnLst>
                <a:rect l="f29" t="f28" r="f30" b="f27"/>
                <a:pathLst>
                  <a:path w="123" h="1">
                    <a:moveTo>
                      <a:pt x="f5" y="f5"/>
                    </a:moveTo>
                    <a:lnTo>
                      <a:pt x="f6" y="f5"/>
                    </a:lnTo>
                  </a:path>
                </a:pathLst>
              </a:custGeom>
              <a:noFill/>
              <a:ln w="57241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ctr" anchorCtr="1" compatLnSpc="0"/>
              <a:lstStyle/>
              <a:p>
                <a:pPr marL="0" marR="0" lvl="0" indent="0" algn="ctr" defTabSz="914400" rtl="0" fontAlgn="auto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sp>
        <p:nvSpPr>
          <p:cNvPr id="9" name="8 Forma libre"/>
          <p:cNvSpPr/>
          <p:nvPr/>
        </p:nvSpPr>
        <p:spPr>
          <a:xfrm>
            <a:off x="334560" y="1125361"/>
            <a:ext cx="10848003" cy="647998"/>
          </a:xfrm>
          <a:custGeom>
            <a:avLst>
              <a:gd name="f0" fmla="val 189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+- f7 0 f6"/>
              <a:gd name="f15" fmla="pin 10800 f0 21600"/>
              <a:gd name="f16" fmla="*/ f11 f1 1"/>
              <a:gd name="f17" fmla="val f15"/>
              <a:gd name="f18" fmla="*/ f14 1 21600"/>
              <a:gd name="f19" fmla="*/ f15 f12 1"/>
              <a:gd name="f20" fmla="*/ f16 1 f3"/>
              <a:gd name="f21" fmla="+- 21600 0 f17"/>
              <a:gd name="f22" fmla="*/ 0 f18 1"/>
              <a:gd name="f23" fmla="*/ 21600 f18 1"/>
              <a:gd name="f24" fmla="*/ 10800 f18 1"/>
              <a:gd name="f25" fmla="+- f20 0 f2"/>
              <a:gd name="f26" fmla="*/ f21 8000 1"/>
              <a:gd name="f27" fmla="*/ f21 1 2"/>
              <a:gd name="f28" fmla="*/ f21 1 4"/>
              <a:gd name="f29" fmla="*/ f21 1 7"/>
              <a:gd name="f30" fmla="*/ f21 1 16"/>
              <a:gd name="f31" fmla="*/ f24 1 f18"/>
              <a:gd name="f32" fmla="*/ f22 1 f18"/>
              <a:gd name="f33" fmla="*/ f23 1 f18"/>
              <a:gd name="f34" fmla="*/ f26 1 10800"/>
              <a:gd name="f35" fmla="+- f17 f29 0"/>
              <a:gd name="f36" fmla="+- 21600 0 f27"/>
              <a:gd name="f37" fmla="+- f17 f30 0"/>
              <a:gd name="f38" fmla="*/ f33 f13 1"/>
              <a:gd name="f39" fmla="*/ f32 f12 1"/>
              <a:gd name="f40" fmla="*/ f33 f12 1"/>
              <a:gd name="f41" fmla="*/ f32 f13 1"/>
              <a:gd name="f42" fmla="*/ f31 f12 1"/>
              <a:gd name="f43" fmla="*/ f31 f13 1"/>
              <a:gd name="f44" fmla="+- 21600 0 f34"/>
              <a:gd name="f45" fmla="*/ f37 f13 1"/>
              <a:gd name="f46" fmla="+- f44 f28 0"/>
            </a:gdLst>
            <a:ahLst>
              <a:ahXY gdRefX="f0" minX="f8" maxX="f7">
                <a:pos x="f19" y="f3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42" y="f41"/>
              </a:cxn>
              <a:cxn ang="f25">
                <a:pos x="f39" y="f43"/>
              </a:cxn>
              <a:cxn ang="f25">
                <a:pos x="f42" y="f38"/>
              </a:cxn>
              <a:cxn ang="f25">
                <a:pos x="f40" y="f43"/>
              </a:cxn>
            </a:cxnLst>
            <a:rect l="f39" t="f41" r="f40" b="f45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7" y="f17"/>
                </a:lnTo>
                <a:lnTo>
                  <a:pt x="f17" y="f7"/>
                </a:lnTo>
                <a:lnTo>
                  <a:pt x="f6" y="f7"/>
                </a:lnTo>
                <a:close/>
              </a:path>
              <a:path w="21600" h="21600">
                <a:moveTo>
                  <a:pt x="f17" y="f7"/>
                </a:moveTo>
                <a:lnTo>
                  <a:pt x="f44" y="f17"/>
                </a:lnTo>
                <a:cubicBezTo>
                  <a:pt x="f46" y="f35"/>
                  <a:pt x="f36" y="f37"/>
                  <a:pt x="f7" y="f17"/>
                </a:cubicBezTo>
                <a:close/>
              </a:path>
            </a:pathLst>
          </a:custGeom>
          <a:solidFill>
            <a:srgbClr val="CCFFFF"/>
          </a:solidFill>
          <a:ln w="9363">
            <a:solidFill>
              <a:srgbClr val="000000"/>
            </a:solidFill>
            <a:prstDash val="solid"/>
            <a:miter/>
          </a:ln>
          <a:effectLst>
            <a:outerShdw dist="107926" dir="27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0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sng" strike="noStrike" kern="1200" cap="none" spc="0" baseline="0">
                <a:solidFill>
                  <a:srgbClr val="C82424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TÍTULO VII del R.D. 783/2001</a:t>
            </a:r>
            <a:r>
              <a:rPr lang="en-GB" sz="2000" b="1" i="0" u="none" strike="noStrike" kern="1200" cap="none" spc="0" baseline="0">
                <a:solidFill>
                  <a:srgbClr val="C82424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 de 6 de julio por el que se aprueba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C82424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el Reglamento sobre protección sanitaria contra radiaciones ionizantes.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203045" y="1771567"/>
            <a:ext cx="10932481" cy="4535277"/>
            <a:chOff x="107999" y="1916280"/>
            <a:chExt cx="8199361" cy="453527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107999" y="1981084"/>
              <a:ext cx="4390921" cy="2935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3699004" y="1916280"/>
              <a:ext cx="4608356" cy="45352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12 Forma libre"/>
          <p:cNvSpPr/>
          <p:nvPr/>
        </p:nvSpPr>
        <p:spPr>
          <a:xfrm>
            <a:off x="5048158" y="2278081"/>
            <a:ext cx="5128796" cy="39369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76315">
            <a:solidFill>
              <a:srgbClr val="FF0000"/>
            </a:solidFill>
            <a:prstDash val="solid"/>
            <a:miter/>
          </a:ln>
          <a:effectLst>
            <a:outerShdw dist="107926" dir="2700000" algn="tl">
              <a:srgbClr val="000000"/>
            </a:outerShdw>
          </a:effectLst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14 Conector recto"/>
          <p:cNvSpPr/>
          <p:nvPr/>
        </p:nvSpPr>
        <p:spPr>
          <a:xfrm>
            <a:off x="5808000" y="3716278"/>
            <a:ext cx="671035" cy="18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1683">
            <a:solidFill>
              <a:srgbClr val="FF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BEE3268-8421-4114-A03B-169614790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7701" y="48539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8436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52245" y="1556792"/>
            <a:ext cx="83529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58228" y="2420888"/>
            <a:ext cx="7734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FontTx/>
              <a:buChar char="-"/>
            </a:pPr>
            <a:endParaRPr lang="es-ES" b="1" dirty="0">
              <a:latin typeface="Arial" pitchFamily="34" charset="0"/>
              <a:cs typeface="Arial" pitchFamily="34" charset="0"/>
            </a:endParaRPr>
          </a:p>
          <a:p>
            <a:pPr lvl="4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&lt; 600 Bq m</a:t>
            </a:r>
            <a:r>
              <a:rPr lang="es-ES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 control </a:t>
            </a:r>
          </a:p>
          <a:p>
            <a:pPr lvl="4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600 – 1000 Bq m</a:t>
            </a:r>
            <a:r>
              <a:rPr lang="es-ES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bajo control </a:t>
            </a:r>
          </a:p>
          <a:p>
            <a:pPr lvl="4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&gt; 1000 Bq m</a:t>
            </a:r>
            <a:r>
              <a:rPr lang="es-ES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alto control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67293" y="4514359"/>
            <a:ext cx="433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2000 horas como referencia</a:t>
            </a:r>
          </a:p>
          <a:p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¡¡ LEGISLACION EN EXPOSICION¡¡¡¡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45642" y="3021052"/>
            <a:ext cx="1824203" cy="19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7680176" y="5286199"/>
            <a:ext cx="2836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Guías Seguridad CSN</a:t>
            </a:r>
          </a:p>
          <a:p>
            <a:pPr algn="ctr"/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11.01</a:t>
            </a:r>
          </a:p>
          <a:p>
            <a:pPr algn="ctr"/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11.02</a:t>
            </a:r>
          </a:p>
          <a:p>
            <a:pPr algn="ctr"/>
            <a:endParaRPr lang="es-ES" sz="2000" b="1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5596984-01BC-47DA-94AA-C5677437E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SC00016"/>
          <p:cNvPicPr>
            <a:picLocks noChangeAspect="1" noChangeArrowheads="1"/>
          </p:cNvPicPr>
          <p:nvPr/>
        </p:nvPicPr>
        <p:blipFill>
          <a:blip r:embed="rId2" cstate="screen">
            <a:lum bright="6000"/>
          </a:blip>
          <a:srcRect/>
          <a:stretch>
            <a:fillRect/>
          </a:stretch>
        </p:blipFill>
        <p:spPr bwMode="auto">
          <a:xfrm>
            <a:off x="2256368" y="1125538"/>
            <a:ext cx="7852833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47020" y="5366198"/>
            <a:ext cx="9211733" cy="4022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Arial Unicode MS" charset="0"/>
              </a:rPr>
              <a:t>(MCINN 2011-2013)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71781E-779C-4A74-B706-A04B4324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965701" y="269354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820583" y="1441393"/>
            <a:ext cx="4550833" cy="51077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00"/>
              </a:gs>
              <a:gs pos="100000">
                <a:srgbClr val="000000"/>
              </a:gs>
            </a:gsLst>
            <a:lin ang="2700000" scaled="1"/>
          </a:gradFill>
          <a:ln w="571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Prevención y mitigación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163763"/>
            <a:ext cx="121920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3D297A-4FC0-4FA7-A9B4-6CAEDD4E7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607948" y="2525509"/>
            <a:ext cx="9097506" cy="2185214"/>
          </a:xfrm>
          <a:prstGeom prst="rect">
            <a:avLst/>
          </a:prstGeom>
          <a:solidFill>
            <a:srgbClr val="EDF2DF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b="1" u="sng" dirty="0">
                <a:latin typeface="Arial" panose="020B0604020202020204" pitchFamily="34" charset="0"/>
              </a:rPr>
              <a:t>Artículo 36. </a:t>
            </a:r>
            <a:r>
              <a:rPr lang="es-ES" sz="1400" b="1" i="1" u="sng" dirty="0">
                <a:latin typeface="Arial" panose="020B0604020202020204" pitchFamily="34" charset="0"/>
              </a:rPr>
              <a:t>Actuaciones subvencionables</a:t>
            </a:r>
            <a:r>
              <a:rPr lang="es-ES" sz="1400" b="1" i="1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es-E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endParaRPr lang="es-E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Se considerarán actuaciones subvencionables para la mejora de la eficiencia energética y la sostenibilidad de las </a:t>
            </a:r>
            <a:r>
              <a:rPr lang="es-ES" sz="1200" b="1" u="sng" dirty="0">
                <a:solidFill>
                  <a:srgbClr val="000000"/>
                </a:solidFill>
                <a:latin typeface="Arial" panose="020B0604020202020204" pitchFamily="34" charset="0"/>
              </a:rPr>
              <a:t>viviendas unifamiliares aisladas o agrupadas en fila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, y en los </a:t>
            </a:r>
            <a:r>
              <a:rPr lang="es-ES" sz="1200" b="1" u="sng" dirty="0">
                <a:solidFill>
                  <a:srgbClr val="000000"/>
                </a:solidFill>
                <a:latin typeface="Arial" panose="020B0604020202020204" pitchFamily="34" charset="0"/>
              </a:rPr>
              <a:t>edificios de viviendas de tipología residencial colectiva</a:t>
            </a: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 incluidas las que se realicen en el interior de sus viviendas, que se dirijan a la mejora de su eficiencia energética y sostenibilidad las siguientes:</a:t>
            </a:r>
          </a:p>
          <a:p>
            <a:pPr algn="just"/>
            <a:endParaRPr lang="es-E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607949" y="4710724"/>
            <a:ext cx="9097506" cy="1671029"/>
          </a:xfrm>
          <a:prstGeom prst="rect">
            <a:avLst/>
          </a:prstGeom>
          <a:solidFill>
            <a:srgbClr val="9CBDB0"/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143001" y="-9298"/>
            <a:ext cx="9905999" cy="846129"/>
          </a:xfrm>
          <a:prstGeom prst="rect">
            <a:avLst/>
          </a:prstGeom>
          <a:solidFill>
            <a:srgbClr val="00596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43001" y="2129558"/>
            <a:ext cx="9905999" cy="37830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493470" y="3083933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u="sng" dirty="0">
                <a:latin typeface="Arial" panose="020B0604020202020204" pitchFamily="34" charset="0"/>
              </a:rPr>
              <a:t>Puntos 1 y 2</a:t>
            </a:r>
            <a:endParaRPr lang="es-ES" sz="1400" dirty="0"/>
          </a:p>
        </p:txBody>
      </p:sp>
      <p:sp>
        <p:nvSpPr>
          <p:cNvPr id="14" name="Rectángulo 13"/>
          <p:cNvSpPr/>
          <p:nvPr/>
        </p:nvSpPr>
        <p:spPr>
          <a:xfrm>
            <a:off x="1143001" y="2169306"/>
            <a:ext cx="10926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</a:rPr>
              <a:t>3358 </a:t>
            </a:r>
            <a:r>
              <a:rPr lang="es-ES" sz="1600" b="1" i="1" dirty="0">
                <a:latin typeface="Arial" panose="020B0604020202020204" pitchFamily="34" charset="0"/>
              </a:rPr>
              <a:t>Real Decreto 106/2018, de 9 de marzo, por el que se regula el Plan Estatal de Vivienda 2018-2021</a:t>
            </a:r>
            <a:r>
              <a:rPr lang="es-ES" sz="1600" i="1" dirty="0">
                <a:latin typeface="Arial" panose="020B0604020202020204" pitchFamily="34" charset="0"/>
              </a:rPr>
              <a:t>.</a:t>
            </a:r>
            <a:endParaRPr lang="es-ES" sz="1600" dirty="0"/>
          </a:p>
        </p:txBody>
      </p:sp>
      <p:sp>
        <p:nvSpPr>
          <p:cNvPr id="16" name="Rectángulo 15"/>
          <p:cNvSpPr/>
          <p:nvPr/>
        </p:nvSpPr>
        <p:spPr>
          <a:xfrm>
            <a:off x="1607950" y="4693074"/>
            <a:ext cx="9097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Las que mejoren el cumplimiento de los parámetros establecidos en el Documento Básico del Código Técnico de la Edificación DB-HS de salubridad o, en su defecto, las que afecten a elementos cuyo tratamiento </a:t>
            </a:r>
            <a:r>
              <a:rPr lang="es-E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permita reducir de forma efectiva </a:t>
            </a:r>
            <a:r>
              <a:rPr lang="es-ES" sz="1200" dirty="0">
                <a:latin typeface="Arial" panose="020B0604020202020204" pitchFamily="34" charset="0"/>
              </a:rPr>
              <a:t>en el interior de la edificación</a:t>
            </a:r>
            <a:r>
              <a:rPr lang="es-E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 el promedio anual de concentración de radón a niveles inferiores a 300 Bq/m</a:t>
            </a:r>
            <a:r>
              <a:rPr lang="es-ES" sz="12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es-E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, o en las que sin alcanzar dicho nivel, se reduzca la concentración inicial en al menos un 50%.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4BEB35E-00D6-4D17-AC72-34D113C3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1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9737DA-489D-4F86-837D-D3AB811912D8}"/>
              </a:ext>
            </a:extLst>
          </p:cNvPr>
          <p:cNvSpPr txBox="1"/>
          <p:nvPr/>
        </p:nvSpPr>
        <p:spPr>
          <a:xfrm>
            <a:off x="1673818" y="1348800"/>
            <a:ext cx="82476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ICRP 65 (1993):  5 mSv / WLM</a:t>
            </a:r>
          </a:p>
          <a:p>
            <a:pPr algn="ctr"/>
            <a:endParaRPr lang="es-ES" sz="3200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ICRP 115 (2010) : 12  mSv / WLM</a:t>
            </a:r>
          </a:p>
          <a:p>
            <a:pPr algn="ctr"/>
            <a:endParaRPr lang="es-ES" sz="3200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ICRP 137 (2017) : 10 mSv / WLM  y 20  mSv / WLM</a:t>
            </a:r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WLM aparece mas adelante en un ejemplo como </a:t>
            </a:r>
            <a:r>
              <a:rPr lang="es-ES" sz="3200" dirty="0" err="1"/>
              <a:t>Eeq</a:t>
            </a:r>
            <a:r>
              <a:rPr lang="es-ES" sz="3200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21998A-5CE8-4C33-B8FA-0323E1851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06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228579-787A-4E7B-BF7C-18002325A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2" t="22469" r="12864" b="21976"/>
          <a:stretch/>
        </p:blipFill>
        <p:spPr>
          <a:xfrm>
            <a:off x="1678022" y="1279968"/>
            <a:ext cx="8296474" cy="51997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5DCE03-0679-4D22-A25A-2F17BCB9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84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D12AE-4810-4516-A1C1-0CA31794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600" y="500062"/>
            <a:ext cx="10515600" cy="1325563"/>
          </a:xfrm>
        </p:spPr>
        <p:txBody>
          <a:bodyPr/>
          <a:lstStyle/>
          <a:p>
            <a:r>
              <a:rPr lang="es-ES" dirty="0"/>
              <a:t>   </a:t>
            </a:r>
            <a:br>
              <a:rPr lang="es-ES" dirty="0"/>
            </a:br>
            <a:r>
              <a:rPr lang="es-ES" dirty="0"/>
              <a:t> EJEMPLO PRACTICO: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68687E-A65D-4B7E-A5E3-8E5211FF8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/>
              <a:t>Concentración promedio: 300 Bq/m</a:t>
            </a:r>
            <a:r>
              <a:rPr lang="es-ES" baseline="30000" dirty="0"/>
              <a:t>3</a:t>
            </a:r>
          </a:p>
          <a:p>
            <a:endParaRPr lang="es-ES" dirty="0"/>
          </a:p>
          <a:p>
            <a:r>
              <a:rPr lang="es-ES" dirty="0"/>
              <a:t>Factor de Equilibrio : 0.4</a:t>
            </a:r>
          </a:p>
          <a:p>
            <a:endParaRPr lang="es-ES" dirty="0"/>
          </a:p>
          <a:p>
            <a:r>
              <a:rPr lang="es-ES" dirty="0"/>
              <a:t>Paso 1 :  EEC = (F * 300) / 3700</a:t>
            </a:r>
          </a:p>
          <a:p>
            <a:r>
              <a:rPr lang="es-ES" dirty="0"/>
              <a:t>Paso 2 :  </a:t>
            </a:r>
            <a:r>
              <a:rPr lang="es-ES" dirty="0" err="1"/>
              <a:t>Eeq</a:t>
            </a:r>
            <a:r>
              <a:rPr lang="es-ES" dirty="0"/>
              <a:t> = (EEC * t(h)) / 170</a:t>
            </a:r>
          </a:p>
          <a:p>
            <a:r>
              <a:rPr lang="es-ES" dirty="0"/>
              <a:t>Paso 3 :  D(mSv) = </a:t>
            </a:r>
            <a:r>
              <a:rPr lang="es-ES" dirty="0" err="1"/>
              <a:t>Eeq</a:t>
            </a:r>
            <a:r>
              <a:rPr lang="es-ES" dirty="0"/>
              <a:t> * DCF (</a:t>
            </a:r>
            <a:r>
              <a:rPr lang="es-ES" dirty="0" err="1"/>
              <a:t>dose</a:t>
            </a:r>
            <a:r>
              <a:rPr lang="es-ES" dirty="0"/>
              <a:t> </a:t>
            </a:r>
            <a:r>
              <a:rPr lang="es-ES" dirty="0" err="1"/>
              <a:t>conversion</a:t>
            </a:r>
            <a:r>
              <a:rPr lang="es-ES" dirty="0"/>
              <a:t> factor)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4E105B-4CE6-4B97-AAF4-E03994F4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93520" y="149033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16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3E75BE-691A-499C-9CD7-0B5E1B90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0425"/>
            <a:ext cx="10515600" cy="4351338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                       </a:t>
            </a:r>
          </a:p>
          <a:p>
            <a:pPr marL="0" indent="0">
              <a:buNone/>
            </a:pPr>
            <a:r>
              <a:rPr lang="es-ES" dirty="0"/>
              <a:t>                DCF (ICRP 137) : 10 mSv/</a:t>
            </a:r>
            <a:r>
              <a:rPr lang="es-ES" dirty="0" err="1"/>
              <a:t>Eeq</a:t>
            </a:r>
            <a:r>
              <a:rPr lang="es-ES" dirty="0"/>
              <a:t>            t(h) : 1000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      EEC= 0.0324                 </a:t>
            </a:r>
            <a:r>
              <a:rPr lang="es-ES" dirty="0" err="1"/>
              <a:t>Eeq</a:t>
            </a:r>
            <a:r>
              <a:rPr lang="es-ES" dirty="0"/>
              <a:t>=  0.1907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                         D(mSv) = 1.90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B291C-0BF2-4ADD-9C66-ED879B77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34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35879-F5FA-449B-A365-1685B012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66" y="2414059"/>
            <a:ext cx="10515600" cy="1325563"/>
          </a:xfrm>
        </p:spPr>
        <p:txBody>
          <a:bodyPr/>
          <a:lstStyle/>
          <a:p>
            <a:r>
              <a:rPr lang="es-ES" dirty="0"/>
              <a:t>                 </a:t>
            </a:r>
            <a:r>
              <a:rPr lang="es-ES" dirty="0" err="1"/>
              <a:t>Investigacion</a:t>
            </a:r>
            <a:r>
              <a:rPr lang="es-ES" dirty="0"/>
              <a:t> en curso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235A43-BAEA-4A86-9D4D-74DABCCB8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8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507845" y="609484"/>
            <a:ext cx="965232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875362" y="76315"/>
            <a:ext cx="1214884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Forma libre"/>
          <p:cNvSpPr/>
          <p:nvPr/>
        </p:nvSpPr>
        <p:spPr>
          <a:xfrm>
            <a:off x="6838065" y="2813463"/>
            <a:ext cx="4938901" cy="81778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http://</a:t>
            </a:r>
            <a:r>
              <a:rPr lang="en-GB" b="0" i="0" u="none" strike="noStrike" kern="1200" cap="none" spc="0" baseline="0" dirty="0">
                <a:solidFill>
                  <a:srgbClr val="FF0000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www.hpa.org.uk</a:t>
            </a: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/ProductsServices/Radiation/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 err="1">
                <a:solidFill>
                  <a:srgbClr val="FFFFFF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RadonMeasurementServices</a:t>
            </a: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/radon03Validation/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54670" y="2922713"/>
            <a:ext cx="5941330" cy="3539978"/>
          </a:xfrm>
          <a:prstGeom prst="rect">
            <a:avLst/>
          </a:prstGeom>
          <a:noFill/>
          <a:ln>
            <a:noFill/>
          </a:ln>
          <a:effectLst>
            <a:outerShdw dist="107926" dir="2700000" algn="tl">
              <a:srgbClr val="808080"/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524786" y="4193263"/>
            <a:ext cx="5565460" cy="2019773"/>
          </a:xfrm>
          <a:prstGeom prst="rect">
            <a:avLst/>
          </a:prstGeom>
          <a:noFill/>
          <a:ln>
            <a:noFill/>
          </a:ln>
          <a:effectLst>
            <a:outerShdw dist="107926" dir="2700000" algn="tl">
              <a:srgbClr val="808080"/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1FFD60-AE62-49EB-A96E-F5D759363C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93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3F6173-D17B-3A06-3A57-B0D01C1E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" b="3266"/>
          <a:stretch/>
        </p:blipFill>
        <p:spPr>
          <a:xfrm rot="10800000">
            <a:off x="223934" y="1028484"/>
            <a:ext cx="7399175" cy="5502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24F12-9009-2051-D827-CD6D234CAA70}"/>
              </a:ext>
            </a:extLst>
          </p:cNvPr>
          <p:cNvSpPr txBox="1"/>
          <p:nvPr/>
        </p:nvSpPr>
        <p:spPr>
          <a:xfrm>
            <a:off x="7703973" y="1148466"/>
            <a:ext cx="44880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Pruebas con diferentes mascarillas para estudiar si filtran los descendientes del radón.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Diferentes tipos: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Quirúrgica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FPP2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FPP3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Reutilizables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Diferentes materiales: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Algodón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Poliéster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Neopreno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200" dirty="0"/>
              <a:t>Polipropileno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C4E1-115F-4668-AE95-54ACEE38F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87388" y="63101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70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A3C9C-31F8-5BB2-3C29-F15536481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2776" r="3413" b="57698"/>
          <a:stretch/>
        </p:blipFill>
        <p:spPr>
          <a:xfrm>
            <a:off x="257688" y="4494317"/>
            <a:ext cx="8640000" cy="22844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50201-1BD9-37E8-E827-9B5739630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2896" r="2749" b="57445"/>
          <a:stretch/>
        </p:blipFill>
        <p:spPr>
          <a:xfrm>
            <a:off x="257690" y="2144480"/>
            <a:ext cx="8640000" cy="22783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6" name="Arrow: Down 35">
            <a:extLst>
              <a:ext uri="{FF2B5EF4-FFF2-40B4-BE49-F238E27FC236}">
                <a16:creationId xmlns:a16="http://schemas.microsoft.com/office/drawing/2014/main" id="{5D345F74-8F6A-61A7-B453-DB0A1A5FC768}"/>
              </a:ext>
            </a:extLst>
          </p:cNvPr>
          <p:cNvSpPr/>
          <p:nvPr/>
        </p:nvSpPr>
        <p:spPr>
          <a:xfrm>
            <a:off x="10172668" y="6073046"/>
            <a:ext cx="710119" cy="73631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0B8263-56CE-2DCE-35AD-270891EB67C0}"/>
              </a:ext>
            </a:extLst>
          </p:cNvPr>
          <p:cNvSpPr/>
          <p:nvPr/>
        </p:nvSpPr>
        <p:spPr>
          <a:xfrm>
            <a:off x="9299644" y="5745284"/>
            <a:ext cx="2441642" cy="63229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F42F59-A580-8CED-05A4-E84C568E2209}"/>
              </a:ext>
            </a:extLst>
          </p:cNvPr>
          <p:cNvSpPr/>
          <p:nvPr/>
        </p:nvSpPr>
        <p:spPr>
          <a:xfrm>
            <a:off x="10340584" y="5249416"/>
            <a:ext cx="359759" cy="8236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F77E46-6C3C-08D8-6508-3DF319F44877}"/>
              </a:ext>
            </a:extLst>
          </p:cNvPr>
          <p:cNvSpPr/>
          <p:nvPr/>
        </p:nvSpPr>
        <p:spPr>
          <a:xfrm>
            <a:off x="9312614" y="4902811"/>
            <a:ext cx="2441642" cy="63229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8DACE-5BDE-FC32-4A62-1C9F87584F10}"/>
              </a:ext>
            </a:extLst>
          </p:cNvPr>
          <p:cNvSpPr/>
          <p:nvPr/>
        </p:nvSpPr>
        <p:spPr>
          <a:xfrm>
            <a:off x="10340585" y="4770915"/>
            <a:ext cx="359759" cy="4396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971EA4-6EA0-8AD6-A575-B3945ED99C13}"/>
              </a:ext>
            </a:extLst>
          </p:cNvPr>
          <p:cNvCxnSpPr>
            <a:cxnSpLocks/>
          </p:cNvCxnSpPr>
          <p:nvPr/>
        </p:nvCxnSpPr>
        <p:spPr>
          <a:xfrm flipH="1">
            <a:off x="9309804" y="2509216"/>
            <a:ext cx="12970" cy="35640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A3665B-1F75-5D9E-55E1-3C553D43F58F}"/>
              </a:ext>
            </a:extLst>
          </p:cNvPr>
          <p:cNvCxnSpPr/>
          <p:nvPr/>
        </p:nvCxnSpPr>
        <p:spPr>
          <a:xfrm>
            <a:off x="11748636" y="2498500"/>
            <a:ext cx="0" cy="35640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8ECEDBB3-7EE8-8A74-29B9-ED1E7CD87876}"/>
              </a:ext>
            </a:extLst>
          </p:cNvPr>
          <p:cNvSpPr/>
          <p:nvPr/>
        </p:nvSpPr>
        <p:spPr>
          <a:xfrm>
            <a:off x="8920265" y="2182351"/>
            <a:ext cx="291810" cy="2309117"/>
          </a:xfrm>
          <a:prstGeom prst="leftBrace">
            <a:avLst>
              <a:gd name="adj1" fmla="val 101666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2C4E0174-A57F-08EB-9F66-1666753B9B8B}"/>
              </a:ext>
            </a:extLst>
          </p:cNvPr>
          <p:cNvSpPr/>
          <p:nvPr/>
        </p:nvSpPr>
        <p:spPr>
          <a:xfrm>
            <a:off x="8920265" y="4902811"/>
            <a:ext cx="291820" cy="1474772"/>
          </a:xfrm>
          <a:prstGeom prst="leftBrace">
            <a:avLst>
              <a:gd name="adj1" fmla="val 101666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0520D-2173-E21C-C750-08AF68150C19}"/>
              </a:ext>
            </a:extLst>
          </p:cNvPr>
          <p:cNvSpPr txBox="1"/>
          <p:nvPr/>
        </p:nvSpPr>
        <p:spPr>
          <a:xfrm>
            <a:off x="6613177" y="3159731"/>
            <a:ext cx="2188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200" b="1" dirty="0"/>
              <a:t>Mascarilla 1</a:t>
            </a:r>
          </a:p>
          <a:p>
            <a:pPr algn="ctr"/>
            <a:r>
              <a:rPr lang="es-ES" sz="2200" i="1" dirty="0"/>
              <a:t>Objeto de estudio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75C35-C36D-6EBC-EE45-3FBF31CDFE9D}"/>
              </a:ext>
            </a:extLst>
          </p:cNvPr>
          <p:cNvSpPr txBox="1"/>
          <p:nvPr/>
        </p:nvSpPr>
        <p:spPr>
          <a:xfrm>
            <a:off x="6477797" y="5095927"/>
            <a:ext cx="2459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/>
              <a:t>Mascarilla 2</a:t>
            </a:r>
          </a:p>
          <a:p>
            <a:pPr algn="ctr"/>
            <a:r>
              <a:rPr lang="es-ES" sz="2200" i="1" dirty="0"/>
              <a:t>FPP2 – Atrapa cualquier excedente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0F92A-1670-03A3-2147-CB56816A68BD}"/>
              </a:ext>
            </a:extLst>
          </p:cNvPr>
          <p:cNvSpPr/>
          <p:nvPr/>
        </p:nvSpPr>
        <p:spPr>
          <a:xfrm>
            <a:off x="9299644" y="3859170"/>
            <a:ext cx="2441642" cy="6322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4453A83-FE33-A613-9FDC-62F2ABC1CAA2}"/>
              </a:ext>
            </a:extLst>
          </p:cNvPr>
          <p:cNvSpPr/>
          <p:nvPr/>
        </p:nvSpPr>
        <p:spPr>
          <a:xfrm>
            <a:off x="10172668" y="3369312"/>
            <a:ext cx="710119" cy="81927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05C93C-5CD7-CE68-433A-78C13449CE4B}"/>
              </a:ext>
            </a:extLst>
          </p:cNvPr>
          <p:cNvSpPr/>
          <p:nvPr/>
        </p:nvSpPr>
        <p:spPr>
          <a:xfrm>
            <a:off x="9299644" y="3018729"/>
            <a:ext cx="2441642" cy="63229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413ADA-4970-1B7A-F167-0E9654BBA6CE}"/>
              </a:ext>
            </a:extLst>
          </p:cNvPr>
          <p:cNvSpPr/>
          <p:nvPr/>
        </p:nvSpPr>
        <p:spPr>
          <a:xfrm>
            <a:off x="10342530" y="2527043"/>
            <a:ext cx="359759" cy="8236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4C203C-2AA0-7F84-78C7-002B7F1B72F9}"/>
              </a:ext>
            </a:extLst>
          </p:cNvPr>
          <p:cNvSpPr/>
          <p:nvPr/>
        </p:nvSpPr>
        <p:spPr>
          <a:xfrm>
            <a:off x="9312614" y="2193067"/>
            <a:ext cx="2441642" cy="6322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A855C3-B913-F49A-CF4F-3F8A79B2A7BB}"/>
              </a:ext>
            </a:extLst>
          </p:cNvPr>
          <p:cNvSpPr/>
          <p:nvPr/>
        </p:nvSpPr>
        <p:spPr>
          <a:xfrm>
            <a:off x="10340585" y="1879078"/>
            <a:ext cx="359759" cy="6322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203706F-FBB5-4BF7-B8E4-D7C733784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87388" y="63101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19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Down 35">
            <a:extLst>
              <a:ext uri="{FF2B5EF4-FFF2-40B4-BE49-F238E27FC236}">
                <a16:creationId xmlns:a16="http://schemas.microsoft.com/office/drawing/2014/main" id="{5D345F74-8F6A-61A7-B453-DB0A1A5FC768}"/>
              </a:ext>
            </a:extLst>
          </p:cNvPr>
          <p:cNvSpPr/>
          <p:nvPr/>
        </p:nvSpPr>
        <p:spPr>
          <a:xfrm>
            <a:off x="10172668" y="6073046"/>
            <a:ext cx="710119" cy="73631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0B8263-56CE-2DCE-35AD-270891EB67C0}"/>
              </a:ext>
            </a:extLst>
          </p:cNvPr>
          <p:cNvSpPr/>
          <p:nvPr/>
        </p:nvSpPr>
        <p:spPr>
          <a:xfrm>
            <a:off x="9299644" y="5745284"/>
            <a:ext cx="2441642" cy="63229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F42F59-A580-8CED-05A4-E84C568E2209}"/>
              </a:ext>
            </a:extLst>
          </p:cNvPr>
          <p:cNvSpPr/>
          <p:nvPr/>
        </p:nvSpPr>
        <p:spPr>
          <a:xfrm>
            <a:off x="10340584" y="5249416"/>
            <a:ext cx="359759" cy="8236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F77E46-6C3C-08D8-6508-3DF319F44877}"/>
              </a:ext>
            </a:extLst>
          </p:cNvPr>
          <p:cNvSpPr/>
          <p:nvPr/>
        </p:nvSpPr>
        <p:spPr>
          <a:xfrm>
            <a:off x="9312614" y="4902811"/>
            <a:ext cx="2441642" cy="63229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8DACE-5BDE-FC32-4A62-1C9F87584F10}"/>
              </a:ext>
            </a:extLst>
          </p:cNvPr>
          <p:cNvSpPr/>
          <p:nvPr/>
        </p:nvSpPr>
        <p:spPr>
          <a:xfrm>
            <a:off x="10340585" y="4770915"/>
            <a:ext cx="359759" cy="4396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3F71E-9DBF-98B0-E919-D3ADAA3B6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2" y="2635431"/>
            <a:ext cx="2994023" cy="3992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49FDA-507A-77CA-712B-8DEFB8531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3956" y="2635431"/>
            <a:ext cx="2994023" cy="3992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0DCF92-1C99-6417-9227-3038B3A46BAD}"/>
              </a:ext>
            </a:extLst>
          </p:cNvPr>
          <p:cNvCxnSpPr/>
          <p:nvPr/>
        </p:nvCxnSpPr>
        <p:spPr>
          <a:xfrm>
            <a:off x="9312614" y="2709395"/>
            <a:ext cx="0" cy="3348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0A81C-5EE0-C1EC-8BD8-CAEFF00CEBCB}"/>
              </a:ext>
            </a:extLst>
          </p:cNvPr>
          <p:cNvCxnSpPr/>
          <p:nvPr/>
        </p:nvCxnSpPr>
        <p:spPr>
          <a:xfrm>
            <a:off x="11741286" y="2709395"/>
            <a:ext cx="0" cy="3348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8ECEDBB3-7EE8-8A74-29B9-ED1E7CD87876}"/>
              </a:ext>
            </a:extLst>
          </p:cNvPr>
          <p:cNvSpPr/>
          <p:nvPr/>
        </p:nvSpPr>
        <p:spPr>
          <a:xfrm>
            <a:off x="8920265" y="2385551"/>
            <a:ext cx="291810" cy="2309117"/>
          </a:xfrm>
          <a:prstGeom prst="leftBrace">
            <a:avLst>
              <a:gd name="adj1" fmla="val 101666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2C4E0174-A57F-08EB-9F66-1666753B9B8B}"/>
              </a:ext>
            </a:extLst>
          </p:cNvPr>
          <p:cNvSpPr/>
          <p:nvPr/>
        </p:nvSpPr>
        <p:spPr>
          <a:xfrm>
            <a:off x="8920265" y="4902811"/>
            <a:ext cx="291820" cy="1474772"/>
          </a:xfrm>
          <a:prstGeom prst="leftBrace">
            <a:avLst>
              <a:gd name="adj1" fmla="val 101666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0520D-2173-E21C-C750-08AF68150C19}"/>
              </a:ext>
            </a:extLst>
          </p:cNvPr>
          <p:cNvSpPr txBox="1"/>
          <p:nvPr/>
        </p:nvSpPr>
        <p:spPr>
          <a:xfrm>
            <a:off x="6724937" y="3159731"/>
            <a:ext cx="2188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200" b="1" dirty="0"/>
              <a:t>Mascarilla 1</a:t>
            </a:r>
          </a:p>
          <a:p>
            <a:pPr algn="ctr"/>
            <a:r>
              <a:rPr lang="es-ES" sz="2200" i="1" dirty="0"/>
              <a:t>Objeto de estudio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75C35-C36D-6EBC-EE45-3FBF31CDFE9D}"/>
              </a:ext>
            </a:extLst>
          </p:cNvPr>
          <p:cNvSpPr txBox="1"/>
          <p:nvPr/>
        </p:nvSpPr>
        <p:spPr>
          <a:xfrm>
            <a:off x="6589557" y="5095927"/>
            <a:ext cx="2459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/>
              <a:t>Mascarilla 2</a:t>
            </a:r>
          </a:p>
          <a:p>
            <a:pPr algn="ctr"/>
            <a:r>
              <a:rPr lang="es-ES" sz="2200" i="1" dirty="0"/>
              <a:t>FPP2 – Atrapa cualquier excedente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0F92A-1670-03A3-2147-CB56816A68BD}"/>
              </a:ext>
            </a:extLst>
          </p:cNvPr>
          <p:cNvSpPr/>
          <p:nvPr/>
        </p:nvSpPr>
        <p:spPr>
          <a:xfrm>
            <a:off x="9299644" y="4062370"/>
            <a:ext cx="2441642" cy="6322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4453A83-FE33-A613-9FDC-62F2ABC1CAA2}"/>
              </a:ext>
            </a:extLst>
          </p:cNvPr>
          <p:cNvSpPr/>
          <p:nvPr/>
        </p:nvSpPr>
        <p:spPr>
          <a:xfrm>
            <a:off x="10172668" y="3572512"/>
            <a:ext cx="710119" cy="81927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05C93C-5CD7-CE68-433A-78C13449CE4B}"/>
              </a:ext>
            </a:extLst>
          </p:cNvPr>
          <p:cNvSpPr/>
          <p:nvPr/>
        </p:nvSpPr>
        <p:spPr>
          <a:xfrm>
            <a:off x="9299644" y="3221929"/>
            <a:ext cx="2441642" cy="63229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413ADA-4970-1B7A-F167-0E9654BBA6CE}"/>
              </a:ext>
            </a:extLst>
          </p:cNvPr>
          <p:cNvSpPr/>
          <p:nvPr/>
        </p:nvSpPr>
        <p:spPr>
          <a:xfrm>
            <a:off x="10342530" y="2730243"/>
            <a:ext cx="359759" cy="8236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4C203C-2AA0-7F84-78C7-002B7F1B72F9}"/>
              </a:ext>
            </a:extLst>
          </p:cNvPr>
          <p:cNvSpPr/>
          <p:nvPr/>
        </p:nvSpPr>
        <p:spPr>
          <a:xfrm>
            <a:off x="9312614" y="2396267"/>
            <a:ext cx="2441642" cy="6322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A855C3-B913-F49A-CF4F-3F8A79B2A7BB}"/>
              </a:ext>
            </a:extLst>
          </p:cNvPr>
          <p:cNvSpPr/>
          <p:nvPr/>
        </p:nvSpPr>
        <p:spPr>
          <a:xfrm>
            <a:off x="10340585" y="2082278"/>
            <a:ext cx="359759" cy="6322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827C0CC-1B52-4625-9D91-F9C366F52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6" t="17853" r="25890" b="64068"/>
          <a:stretch/>
        </p:blipFill>
        <p:spPr>
          <a:xfrm>
            <a:off x="1687388" y="63101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331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2195743" y="75674"/>
            <a:ext cx="2771068" cy="57909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3300"/>
              </a:gs>
              <a:gs pos="100000">
                <a:srgbClr val="808080"/>
              </a:gs>
            </a:gsLst>
            <a:lin ang="2700000"/>
          </a:gradFill>
          <a:ln>
            <a:noFill/>
            <a:prstDash val="solid"/>
          </a:ln>
        </p:spPr>
        <p:txBody>
          <a:bodyPr vert="horz" wrap="none" lIns="90004" tIns="46798" rIns="90004" bIns="46798" anchor="ctr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1" u="none" strike="noStrike" kern="1200" cap="none" spc="0" baseline="0">
                <a:solidFill>
                  <a:srgbClr val="FFFF66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Arial Unicode MS" pitchFamily="2"/>
                <a:cs typeface="Arial Unicode MS" pitchFamily="2"/>
              </a:rPr>
              <a:t>www.elradon.com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16154" y="673199"/>
            <a:ext cx="9226564" cy="61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Forma libre"/>
          <p:cNvSpPr/>
          <p:nvPr/>
        </p:nvSpPr>
        <p:spPr>
          <a:xfrm>
            <a:off x="5977445" y="115918"/>
            <a:ext cx="3491996" cy="45971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1" u="none" strike="noStrike" kern="1200" cap="none" spc="0" baseline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Arial Unicode MS" pitchFamily="2"/>
              </a:rPr>
              <a:t>www.redradna.com</a:t>
            </a:r>
          </a:p>
        </p:txBody>
      </p:sp>
    </p:spTree>
    <p:extLst>
      <p:ext uri="{BB962C8B-B14F-4D97-AF65-F5344CB8AC3E}">
        <p14:creationId xmlns:p14="http://schemas.microsoft.com/office/powerpoint/2010/main" val="3370487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62216" y="3193413"/>
            <a:ext cx="787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quindosl@unican.es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963407" y="1872734"/>
            <a:ext cx="3414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/>
              <a:t>GRACIAS POR VUESTRA PACIENCIA</a:t>
            </a:r>
          </a:p>
        </p:txBody>
      </p:sp>
    </p:spTree>
    <p:extLst>
      <p:ext uri="{BB962C8B-B14F-4D97-AF65-F5344CB8AC3E}">
        <p14:creationId xmlns:p14="http://schemas.microsoft.com/office/powerpoint/2010/main" val="187283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545" t="19029" r="7589" b="13839"/>
          <a:stretch/>
        </p:blipFill>
        <p:spPr>
          <a:xfrm>
            <a:off x="2386993" y="1661641"/>
            <a:ext cx="6845754" cy="49108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0DAF86-638A-4FBB-9C04-8699F42E0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7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17" y="1831802"/>
            <a:ext cx="7406917" cy="481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28C4BE-F200-4223-BCD7-B1DB31AFC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29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91" y="2058788"/>
            <a:ext cx="2625229" cy="197803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01705" y="1175048"/>
            <a:ext cx="67885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defRPr/>
            </a:pPr>
            <a:r>
              <a:rPr lang="es-ES" altLang="es-ES" sz="4000" dirty="0" err="1">
                <a:solidFill>
                  <a:srgbClr val="FFFF00"/>
                </a:solidFill>
                <a:latin typeface="Calibri" panose="020F0502020204030204" pitchFamily="34" charset="0"/>
              </a:rPr>
              <a:t>Intercomparaciones</a:t>
            </a:r>
            <a:r>
              <a:rPr lang="es-ES" altLang="es-ES" sz="4000" dirty="0">
                <a:solidFill>
                  <a:srgbClr val="FFFF00"/>
                </a:solidFill>
                <a:latin typeface="Calibri" panose="020F0502020204030204" pitchFamily="34" charset="0"/>
              </a:rPr>
              <a:t>  2011-2024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32" y="1863646"/>
            <a:ext cx="3143212" cy="23683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4974" y="4309518"/>
            <a:ext cx="3779306" cy="23019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7731EE-68BF-4B7D-86CD-9B3C11366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6" t="17853" r="25890" b="64068"/>
          <a:stretch/>
        </p:blipFill>
        <p:spPr>
          <a:xfrm>
            <a:off x="1678022" y="238357"/>
            <a:ext cx="8260598" cy="10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8994</TotalTime>
  <Words>1203</Words>
  <Application>Microsoft Office PowerPoint</Application>
  <PresentationFormat>Panorámica</PresentationFormat>
  <Paragraphs>279</Paragraphs>
  <Slides>64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64</vt:i4>
      </vt:variant>
    </vt:vector>
  </HeadingPairs>
  <TitlesOfParts>
    <vt:vector size="79" baseType="lpstr">
      <vt:lpstr>ＭＳ Ｐゴシック</vt:lpstr>
      <vt:lpstr>Arial</vt:lpstr>
      <vt:lpstr>Arial Black</vt:lpstr>
      <vt:lpstr>Arial Unicode MS</vt:lpstr>
      <vt:lpstr>Book Antiqua</vt:lpstr>
      <vt:lpstr>Calibri</vt:lpstr>
      <vt:lpstr>Calibri Light</vt:lpstr>
      <vt:lpstr>Century Gothic</vt:lpstr>
      <vt:lpstr>Comic Sans MS</vt:lpstr>
      <vt:lpstr>Times New Roman</vt:lpstr>
      <vt:lpstr>Wingdings</vt:lpstr>
      <vt:lpstr>ヒラギノ角ゴ Pro W3</vt:lpstr>
      <vt:lpstr>Tema de Office</vt:lpstr>
      <vt:lpstr>Ecuación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BASICOS PARA SABER MAS</vt:lpstr>
      <vt:lpstr>Presentación de PowerPoint</vt:lpstr>
      <vt:lpstr>Presentación de PowerPoint</vt:lpstr>
      <vt:lpstr>Presentación de PowerPoint</vt:lpstr>
      <vt:lpstr> ASPECTOS GENERALES-CULTURA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EJEMPLO PRACTICO:</vt:lpstr>
      <vt:lpstr>Presentación de PowerPoint</vt:lpstr>
      <vt:lpstr>                 Investigacion en curso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Cantabria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UC</dc:creator>
  <cp:lastModifiedBy>Administrador</cp:lastModifiedBy>
  <cp:revision>132</cp:revision>
  <dcterms:created xsi:type="dcterms:W3CDTF">2016-02-23T08:15:43Z</dcterms:created>
  <dcterms:modified xsi:type="dcterms:W3CDTF">2024-01-20T13:43:24Z</dcterms:modified>
</cp:coreProperties>
</file>